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90" r:id="rId3"/>
    <p:sldId id="289" r:id="rId4"/>
    <p:sldId id="280" r:id="rId5"/>
    <p:sldId id="275" r:id="rId6"/>
    <p:sldId id="267" r:id="rId7"/>
    <p:sldId id="281" r:id="rId8"/>
    <p:sldId id="257" r:id="rId9"/>
    <p:sldId id="284" r:id="rId10"/>
    <p:sldId id="283" r:id="rId11"/>
    <p:sldId id="282" r:id="rId12"/>
    <p:sldId id="256" r:id="rId13"/>
    <p:sldId id="260" r:id="rId14"/>
    <p:sldId id="265" r:id="rId15"/>
    <p:sldId id="259" r:id="rId16"/>
    <p:sldId id="264" r:id="rId17"/>
    <p:sldId id="268" r:id="rId18"/>
    <p:sldId id="266" r:id="rId19"/>
    <p:sldId id="274" r:id="rId20"/>
    <p:sldId id="272" r:id="rId21"/>
    <p:sldId id="273" r:id="rId22"/>
    <p:sldId id="269" r:id="rId23"/>
    <p:sldId id="270" r:id="rId24"/>
    <p:sldId id="286" r:id="rId25"/>
    <p:sldId id="287" r:id="rId26"/>
    <p:sldId id="288" r:id="rId27"/>
    <p:sldId id="291" r:id="rId28"/>
    <p:sldId id="295" r:id="rId29"/>
    <p:sldId id="292" r:id="rId30"/>
    <p:sldId id="294" r:id="rId31"/>
    <p:sldId id="296" r:id="rId32"/>
    <p:sldId id="298" r:id="rId33"/>
    <p:sldId id="297" r:id="rId34"/>
    <p:sldId id="293" r:id="rId35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1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0F15"/>
    <a:srgbClr val="FD212B"/>
    <a:srgbClr val="FD212C"/>
    <a:srgbClr val="13B442"/>
    <a:srgbClr val="23EC75"/>
    <a:srgbClr val="2CF98E"/>
    <a:srgbClr val="2B32B3"/>
    <a:srgbClr val="2D3BD5"/>
    <a:srgbClr val="6372F8"/>
    <a:srgbClr val="70C2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5" d="100"/>
          <a:sy n="95" d="100"/>
        </p:scale>
        <p:origin x="1746" y="78"/>
      </p:cViewPr>
      <p:guideLst>
        <p:guide orient="horz" pos="2448"/>
        <p:guide pos="31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895" indent="0" algn="ctr">
              <a:buNone/>
              <a:defRPr sz="2200"/>
            </a:lvl2pPr>
            <a:lvl3pPr marL="1005791" indent="0" algn="ctr">
              <a:buNone/>
              <a:defRPr sz="1980"/>
            </a:lvl3pPr>
            <a:lvl4pPr marL="1508686" indent="0" algn="ctr">
              <a:buNone/>
              <a:defRPr sz="1760"/>
            </a:lvl4pPr>
            <a:lvl5pPr marL="2011581" indent="0" algn="ctr">
              <a:buNone/>
              <a:defRPr sz="1760"/>
            </a:lvl5pPr>
            <a:lvl6pPr marL="2514476" indent="0" algn="ctr">
              <a:buNone/>
              <a:defRPr sz="1760"/>
            </a:lvl6pPr>
            <a:lvl7pPr marL="3017373" indent="0" algn="ctr">
              <a:buNone/>
              <a:defRPr sz="1760"/>
            </a:lvl7pPr>
            <a:lvl8pPr marL="3520268" indent="0" algn="ctr">
              <a:buNone/>
              <a:defRPr sz="1760"/>
            </a:lvl8pPr>
            <a:lvl9pPr marL="4023163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817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51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4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77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333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8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8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895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791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686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581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476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373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268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163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590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6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6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533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6" y="413811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7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895" indent="0">
              <a:buNone/>
              <a:defRPr sz="2200" b="1"/>
            </a:lvl2pPr>
            <a:lvl3pPr marL="1005791" indent="0">
              <a:buNone/>
              <a:defRPr sz="1980" b="1"/>
            </a:lvl3pPr>
            <a:lvl4pPr marL="1508686" indent="0">
              <a:buNone/>
              <a:defRPr sz="1760" b="1"/>
            </a:lvl4pPr>
            <a:lvl5pPr marL="2011581" indent="0">
              <a:buNone/>
              <a:defRPr sz="1760" b="1"/>
            </a:lvl5pPr>
            <a:lvl6pPr marL="2514476" indent="0">
              <a:buNone/>
              <a:defRPr sz="1760" b="1"/>
            </a:lvl6pPr>
            <a:lvl7pPr marL="3017373" indent="0">
              <a:buNone/>
              <a:defRPr sz="1760" b="1"/>
            </a:lvl7pPr>
            <a:lvl8pPr marL="3520268" indent="0">
              <a:buNone/>
              <a:defRPr sz="1760" b="1"/>
            </a:lvl8pPr>
            <a:lvl9pPr marL="4023163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7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5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895" indent="0">
              <a:buNone/>
              <a:defRPr sz="2200" b="1"/>
            </a:lvl2pPr>
            <a:lvl3pPr marL="1005791" indent="0">
              <a:buNone/>
              <a:defRPr sz="1980" b="1"/>
            </a:lvl3pPr>
            <a:lvl4pPr marL="1508686" indent="0">
              <a:buNone/>
              <a:defRPr sz="1760" b="1"/>
            </a:lvl4pPr>
            <a:lvl5pPr marL="2011581" indent="0">
              <a:buNone/>
              <a:defRPr sz="1760" b="1"/>
            </a:lvl5pPr>
            <a:lvl6pPr marL="2514476" indent="0">
              <a:buNone/>
              <a:defRPr sz="1760" b="1"/>
            </a:lvl6pPr>
            <a:lvl7pPr marL="3017373" indent="0">
              <a:buNone/>
              <a:defRPr sz="1760" b="1"/>
            </a:lvl7pPr>
            <a:lvl8pPr marL="3520268" indent="0">
              <a:buNone/>
              <a:defRPr sz="1760" b="1"/>
            </a:lvl8pPr>
            <a:lvl9pPr marL="4023163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5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15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3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65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6" y="518160"/>
            <a:ext cx="3244095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29" y="1119083"/>
            <a:ext cx="5092066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6" y="2331720"/>
            <a:ext cx="3244095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895" indent="0">
              <a:buNone/>
              <a:defRPr sz="1540"/>
            </a:lvl2pPr>
            <a:lvl3pPr marL="1005791" indent="0">
              <a:buNone/>
              <a:defRPr sz="1320"/>
            </a:lvl3pPr>
            <a:lvl4pPr marL="1508686" indent="0">
              <a:buNone/>
              <a:defRPr sz="1100"/>
            </a:lvl4pPr>
            <a:lvl5pPr marL="2011581" indent="0">
              <a:buNone/>
              <a:defRPr sz="1100"/>
            </a:lvl5pPr>
            <a:lvl6pPr marL="2514476" indent="0">
              <a:buNone/>
              <a:defRPr sz="1100"/>
            </a:lvl6pPr>
            <a:lvl7pPr marL="3017373" indent="0">
              <a:buNone/>
              <a:defRPr sz="1100"/>
            </a:lvl7pPr>
            <a:lvl8pPr marL="3520268" indent="0">
              <a:buNone/>
              <a:defRPr sz="1100"/>
            </a:lvl8pPr>
            <a:lvl9pPr marL="4023163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11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6" y="518160"/>
            <a:ext cx="3244095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29" y="1119083"/>
            <a:ext cx="5092066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895" indent="0">
              <a:buNone/>
              <a:defRPr sz="3080"/>
            </a:lvl2pPr>
            <a:lvl3pPr marL="1005791" indent="0">
              <a:buNone/>
              <a:defRPr sz="2640"/>
            </a:lvl3pPr>
            <a:lvl4pPr marL="1508686" indent="0">
              <a:buNone/>
              <a:defRPr sz="2200"/>
            </a:lvl4pPr>
            <a:lvl5pPr marL="2011581" indent="0">
              <a:buNone/>
              <a:defRPr sz="2200"/>
            </a:lvl5pPr>
            <a:lvl6pPr marL="2514476" indent="0">
              <a:buNone/>
              <a:defRPr sz="2200"/>
            </a:lvl6pPr>
            <a:lvl7pPr marL="3017373" indent="0">
              <a:buNone/>
              <a:defRPr sz="2200"/>
            </a:lvl7pPr>
            <a:lvl8pPr marL="3520268" indent="0">
              <a:buNone/>
              <a:defRPr sz="2200"/>
            </a:lvl8pPr>
            <a:lvl9pPr marL="4023163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6" y="2331720"/>
            <a:ext cx="3244095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895" indent="0">
              <a:buNone/>
              <a:defRPr sz="1540"/>
            </a:lvl2pPr>
            <a:lvl3pPr marL="1005791" indent="0">
              <a:buNone/>
              <a:defRPr sz="1320"/>
            </a:lvl3pPr>
            <a:lvl4pPr marL="1508686" indent="0">
              <a:buNone/>
              <a:defRPr sz="1100"/>
            </a:lvl4pPr>
            <a:lvl5pPr marL="2011581" indent="0">
              <a:buNone/>
              <a:defRPr sz="1100"/>
            </a:lvl5pPr>
            <a:lvl6pPr marL="2514476" indent="0">
              <a:buNone/>
              <a:defRPr sz="1100"/>
            </a:lvl6pPr>
            <a:lvl7pPr marL="3017373" indent="0">
              <a:buNone/>
              <a:defRPr sz="1100"/>
            </a:lvl7pPr>
            <a:lvl8pPr marL="3520268" indent="0">
              <a:buNone/>
              <a:defRPr sz="1100"/>
            </a:lvl8pPr>
            <a:lvl9pPr marL="4023163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70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6" y="413811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6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6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1DE4A-FFFA-4333-91FC-0086B1B2B931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6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6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83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5791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48" indent="-251448" algn="l" defTabSz="1005791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43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239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134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029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5925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820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715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610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895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791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686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581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6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373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268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163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microsoft.com/office/2017/06/relationships/model3d" Target="../media/model3d20.glb"/><Relationship Id="rId18" Type="http://schemas.openxmlformats.org/officeDocument/2006/relationships/image" Target="../media/image23.png"/><Relationship Id="rId3" Type="http://schemas.microsoft.com/office/2017/06/relationships/model3d" Target="../media/model3d49.glb"/><Relationship Id="rId21" Type="http://schemas.microsoft.com/office/2017/06/relationships/model3d" Target="../media/model3d24.glb"/><Relationship Id="rId7" Type="http://schemas.microsoft.com/office/2017/06/relationships/model3d" Target="../media/model3d51.glb"/><Relationship Id="rId12" Type="http://schemas.openxmlformats.org/officeDocument/2006/relationships/image" Target="../media/image20.png"/><Relationship Id="rId17" Type="http://schemas.microsoft.com/office/2017/06/relationships/model3d" Target="../media/model3d22.glb"/><Relationship Id="rId2" Type="http://schemas.openxmlformats.org/officeDocument/2006/relationships/image" Target="../media/image52.png"/><Relationship Id="rId16" Type="http://schemas.openxmlformats.org/officeDocument/2006/relationships/image" Target="../media/image58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microsoft.com/office/2017/06/relationships/model3d" Target="../media/model3d19.glb"/><Relationship Id="rId5" Type="http://schemas.microsoft.com/office/2017/06/relationships/model3d" Target="../media/model3d50.glb"/><Relationship Id="rId15" Type="http://schemas.microsoft.com/office/2017/06/relationships/model3d" Target="../media/model3d21.glb"/><Relationship Id="rId10" Type="http://schemas.openxmlformats.org/officeDocument/2006/relationships/image" Target="../media/image56.png"/><Relationship Id="rId19" Type="http://schemas.microsoft.com/office/2017/06/relationships/model3d" Target="../media/model3d23.glb"/><Relationship Id="rId4" Type="http://schemas.openxmlformats.org/officeDocument/2006/relationships/image" Target="../media/image53.png"/><Relationship Id="rId9" Type="http://schemas.microsoft.com/office/2017/06/relationships/model3d" Target="../media/model3d52.glb"/><Relationship Id="rId14" Type="http://schemas.openxmlformats.org/officeDocument/2006/relationships/image" Target="../media/image57.png"/><Relationship Id="rId22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17/06/relationships/model3d" Target="../media/model3d34.glb"/><Relationship Id="rId13" Type="http://schemas.openxmlformats.org/officeDocument/2006/relationships/image" Target="../media/image38.png"/><Relationship Id="rId18" Type="http://schemas.microsoft.com/office/2017/06/relationships/model3d" Target="../media/model3d39.glb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12" Type="http://schemas.microsoft.com/office/2017/06/relationships/model3d" Target="../media/model3d36.glb"/><Relationship Id="rId17" Type="http://schemas.openxmlformats.org/officeDocument/2006/relationships/image" Target="../media/image40.png"/><Relationship Id="rId2" Type="http://schemas.microsoft.com/office/2017/06/relationships/model3d" Target="../media/model3d53.glb"/><Relationship Id="rId16" Type="http://schemas.microsoft.com/office/2017/06/relationships/model3d" Target="../media/model3d38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55.glb"/><Relationship Id="rId11" Type="http://schemas.openxmlformats.org/officeDocument/2006/relationships/image" Target="../media/image37.png"/><Relationship Id="rId5" Type="http://schemas.openxmlformats.org/officeDocument/2006/relationships/image" Target="../media/image62.png"/><Relationship Id="rId15" Type="http://schemas.openxmlformats.org/officeDocument/2006/relationships/image" Target="../media/image39.png"/><Relationship Id="rId10" Type="http://schemas.microsoft.com/office/2017/06/relationships/model3d" Target="../media/model3d35.glb"/><Relationship Id="rId19" Type="http://schemas.openxmlformats.org/officeDocument/2006/relationships/image" Target="../media/image41.png"/><Relationship Id="rId4" Type="http://schemas.microsoft.com/office/2017/06/relationships/model3d" Target="../media/model3d54.glb"/><Relationship Id="rId9" Type="http://schemas.openxmlformats.org/officeDocument/2006/relationships/image" Target="../media/image36.png"/><Relationship Id="rId14" Type="http://schemas.microsoft.com/office/2017/06/relationships/model3d" Target="../media/model3d37.glb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17/06/relationships/model3d" Target="../media/model3d59.glb"/><Relationship Id="rId13" Type="http://schemas.openxmlformats.org/officeDocument/2006/relationships/image" Target="../media/image69.png"/><Relationship Id="rId18" Type="http://schemas.microsoft.com/office/2017/06/relationships/model3d" Target="../media/model3d64.glb"/><Relationship Id="rId3" Type="http://schemas.openxmlformats.org/officeDocument/2006/relationships/image" Target="../media/image64.png"/><Relationship Id="rId21" Type="http://schemas.openxmlformats.org/officeDocument/2006/relationships/image" Target="../media/image73.png"/><Relationship Id="rId7" Type="http://schemas.openxmlformats.org/officeDocument/2006/relationships/image" Target="../media/image66.png"/><Relationship Id="rId12" Type="http://schemas.microsoft.com/office/2017/06/relationships/model3d" Target="../media/model3d61.glb"/><Relationship Id="rId17" Type="http://schemas.openxmlformats.org/officeDocument/2006/relationships/image" Target="../media/image71.png"/><Relationship Id="rId2" Type="http://schemas.microsoft.com/office/2017/06/relationships/model3d" Target="../media/model3d56.glb"/><Relationship Id="rId16" Type="http://schemas.microsoft.com/office/2017/06/relationships/model3d" Target="../media/model3d63.glb"/><Relationship Id="rId20" Type="http://schemas.microsoft.com/office/2017/06/relationships/model3d" Target="../media/model3d65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58.glb"/><Relationship Id="rId11" Type="http://schemas.openxmlformats.org/officeDocument/2006/relationships/image" Target="../media/image68.png"/><Relationship Id="rId24" Type="http://schemas.openxmlformats.org/officeDocument/2006/relationships/image" Target="../media/image75.png"/><Relationship Id="rId5" Type="http://schemas.openxmlformats.org/officeDocument/2006/relationships/image" Target="../media/image65.png"/><Relationship Id="rId15" Type="http://schemas.openxmlformats.org/officeDocument/2006/relationships/image" Target="../media/image70.png"/><Relationship Id="rId23" Type="http://schemas.openxmlformats.org/officeDocument/2006/relationships/image" Target="../media/image74.png"/><Relationship Id="rId10" Type="http://schemas.microsoft.com/office/2017/06/relationships/model3d" Target="../media/model3d60.glb"/><Relationship Id="rId19" Type="http://schemas.openxmlformats.org/officeDocument/2006/relationships/image" Target="../media/image72.png"/><Relationship Id="rId4" Type="http://schemas.microsoft.com/office/2017/06/relationships/model3d" Target="../media/model3d57.glb"/><Relationship Id="rId9" Type="http://schemas.openxmlformats.org/officeDocument/2006/relationships/image" Target="../media/image67.png"/><Relationship Id="rId14" Type="http://schemas.microsoft.com/office/2017/06/relationships/model3d" Target="../media/model3d62.glb"/><Relationship Id="rId22" Type="http://schemas.microsoft.com/office/2017/06/relationships/model3d" Target="../media/model3d66.glb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17/06/relationships/model3d" Target="../media/model3d69.glb"/><Relationship Id="rId13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12" Type="http://schemas.microsoft.com/office/2017/06/relationships/model3d" Target="../media/model3d71.glb"/><Relationship Id="rId2" Type="http://schemas.microsoft.com/office/2017/06/relationships/model3d" Target="../media/model3d57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68.glb"/><Relationship Id="rId11" Type="http://schemas.openxmlformats.org/officeDocument/2006/relationships/image" Target="../media/image80.png"/><Relationship Id="rId5" Type="http://schemas.openxmlformats.org/officeDocument/2006/relationships/image" Target="../media/image77.png"/><Relationship Id="rId15" Type="http://schemas.openxmlformats.org/officeDocument/2006/relationships/image" Target="../media/image82.png"/><Relationship Id="rId10" Type="http://schemas.microsoft.com/office/2017/06/relationships/model3d" Target="../media/model3d70.glb"/><Relationship Id="rId4" Type="http://schemas.microsoft.com/office/2017/06/relationships/model3d" Target="../media/model3d67.glb"/><Relationship Id="rId9" Type="http://schemas.openxmlformats.org/officeDocument/2006/relationships/image" Target="../media/image79.png"/><Relationship Id="rId14" Type="http://schemas.microsoft.com/office/2017/06/relationships/model3d" Target="../media/model3d72.glb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17/06/relationships/model3d" Target="../media/model3d69.glb"/><Relationship Id="rId13" Type="http://schemas.openxmlformats.org/officeDocument/2006/relationships/image" Target="../media/image81.png"/><Relationship Id="rId18" Type="http://schemas.microsoft.com/office/2017/06/relationships/model3d" Target="../media/model3d74.glb"/><Relationship Id="rId3" Type="http://schemas.openxmlformats.org/officeDocument/2006/relationships/image" Target="../media/image76.png"/><Relationship Id="rId21" Type="http://schemas.openxmlformats.org/officeDocument/2006/relationships/image" Target="../media/image85.png"/><Relationship Id="rId7" Type="http://schemas.openxmlformats.org/officeDocument/2006/relationships/image" Target="../media/image78.png"/><Relationship Id="rId12" Type="http://schemas.microsoft.com/office/2017/06/relationships/model3d" Target="../media/model3d71.glb"/><Relationship Id="rId17" Type="http://schemas.openxmlformats.org/officeDocument/2006/relationships/image" Target="../media/image83.png"/><Relationship Id="rId2" Type="http://schemas.microsoft.com/office/2017/06/relationships/model3d" Target="../media/model3d57.glb"/><Relationship Id="rId16" Type="http://schemas.microsoft.com/office/2017/06/relationships/model3d" Target="../media/model3d73.glb"/><Relationship Id="rId20" Type="http://schemas.microsoft.com/office/2017/06/relationships/model3d" Target="../media/model3d75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68.glb"/><Relationship Id="rId11" Type="http://schemas.openxmlformats.org/officeDocument/2006/relationships/image" Target="../media/image80.png"/><Relationship Id="rId5" Type="http://schemas.openxmlformats.org/officeDocument/2006/relationships/image" Target="../media/image77.png"/><Relationship Id="rId15" Type="http://schemas.openxmlformats.org/officeDocument/2006/relationships/image" Target="../media/image82.png"/><Relationship Id="rId23" Type="http://schemas.openxmlformats.org/officeDocument/2006/relationships/image" Target="../media/image86.png"/><Relationship Id="rId10" Type="http://schemas.microsoft.com/office/2017/06/relationships/model3d" Target="../media/model3d70.glb"/><Relationship Id="rId19" Type="http://schemas.openxmlformats.org/officeDocument/2006/relationships/image" Target="../media/image84.png"/><Relationship Id="rId4" Type="http://schemas.microsoft.com/office/2017/06/relationships/model3d" Target="../media/model3d67.glb"/><Relationship Id="rId9" Type="http://schemas.openxmlformats.org/officeDocument/2006/relationships/image" Target="../media/image79.png"/><Relationship Id="rId14" Type="http://schemas.microsoft.com/office/2017/06/relationships/model3d" Target="../media/model3d72.glb"/><Relationship Id="rId22" Type="http://schemas.microsoft.com/office/2017/06/relationships/model3d" Target="../media/model3d76.glb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17/06/relationships/model3d" Target="../media/model3d59.glb"/><Relationship Id="rId13" Type="http://schemas.openxmlformats.org/officeDocument/2006/relationships/image" Target="../media/image92.png"/><Relationship Id="rId18" Type="http://schemas.microsoft.com/office/2017/06/relationships/model3d" Target="../media/model3d64.glb"/><Relationship Id="rId26" Type="http://schemas.microsoft.com/office/2017/06/relationships/model3d" Target="../media/model3d74.glb"/><Relationship Id="rId3" Type="http://schemas.openxmlformats.org/officeDocument/2006/relationships/image" Target="../media/image87.png"/><Relationship Id="rId21" Type="http://schemas.openxmlformats.org/officeDocument/2006/relationships/image" Target="../media/image96.png"/><Relationship Id="rId7" Type="http://schemas.openxmlformats.org/officeDocument/2006/relationships/image" Target="../media/image89.png"/><Relationship Id="rId12" Type="http://schemas.microsoft.com/office/2017/06/relationships/model3d" Target="../media/model3d61.glb"/><Relationship Id="rId17" Type="http://schemas.openxmlformats.org/officeDocument/2006/relationships/image" Target="../media/image94.png"/><Relationship Id="rId25" Type="http://schemas.openxmlformats.org/officeDocument/2006/relationships/image" Target="../media/image83.png"/><Relationship Id="rId2" Type="http://schemas.microsoft.com/office/2017/06/relationships/model3d" Target="../media/model3d56.glb"/><Relationship Id="rId16" Type="http://schemas.microsoft.com/office/2017/06/relationships/model3d" Target="../media/model3d63.glb"/><Relationship Id="rId20" Type="http://schemas.microsoft.com/office/2017/06/relationships/model3d" Target="../media/model3d65.glb"/><Relationship Id="rId29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microsoft.com/office/2017/06/relationships/model3d" Target="../media/model3d58.glb"/><Relationship Id="rId11" Type="http://schemas.openxmlformats.org/officeDocument/2006/relationships/image" Target="../media/image91.png"/><Relationship Id="rId24" Type="http://schemas.microsoft.com/office/2017/06/relationships/model3d" Target="../media/model3d73.glb"/><Relationship Id="rId5" Type="http://schemas.openxmlformats.org/officeDocument/2006/relationships/image" Target="../media/image88.png"/><Relationship Id="rId15" Type="http://schemas.openxmlformats.org/officeDocument/2006/relationships/image" Target="../media/image93.png"/><Relationship Id="rId23" Type="http://schemas.openxmlformats.org/officeDocument/2006/relationships/image" Target="../media/image97.png"/><Relationship Id="rId28" Type="http://schemas.microsoft.com/office/2017/06/relationships/model3d" Target="../media/model3d75.glb"/><Relationship Id="rId10" Type="http://schemas.microsoft.com/office/2017/06/relationships/model3d" Target="../media/model3d60.glb"/><Relationship Id="rId19" Type="http://schemas.openxmlformats.org/officeDocument/2006/relationships/image" Target="../media/image95.png"/><Relationship Id="rId31" Type="http://schemas.openxmlformats.org/officeDocument/2006/relationships/image" Target="../media/image86.png"/><Relationship Id="rId4" Type="http://schemas.microsoft.com/office/2017/06/relationships/model3d" Target="../media/model3d57.glb"/><Relationship Id="rId9" Type="http://schemas.openxmlformats.org/officeDocument/2006/relationships/image" Target="../media/image90.png"/><Relationship Id="rId14" Type="http://schemas.microsoft.com/office/2017/06/relationships/model3d" Target="../media/model3d62.glb"/><Relationship Id="rId22" Type="http://schemas.microsoft.com/office/2017/06/relationships/model3d" Target="../media/model3d66.glb"/><Relationship Id="rId27" Type="http://schemas.openxmlformats.org/officeDocument/2006/relationships/image" Target="../media/image84.png"/><Relationship Id="rId30" Type="http://schemas.microsoft.com/office/2017/06/relationships/model3d" Target="../media/model3d76.glb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3.png"/><Relationship Id="rId18" Type="http://schemas.microsoft.com/office/2017/06/relationships/model3d" Target="../media/model3d83.glb"/><Relationship Id="rId3" Type="http://schemas.microsoft.com/office/2017/06/relationships/model3d" Target="../media/model3d57.glb"/><Relationship Id="rId7" Type="http://schemas.microsoft.com/office/2017/06/relationships/model3d" Target="../media/model3d78.glb"/><Relationship Id="rId12" Type="http://schemas.openxmlformats.org/officeDocument/2006/relationships/image" Target="../media/image102.png"/><Relationship Id="rId17" Type="http://schemas.openxmlformats.org/officeDocument/2006/relationships/image" Target="../media/image105.png"/><Relationship Id="rId2" Type="http://schemas.openxmlformats.org/officeDocument/2006/relationships/image" Target="../media/image75.png"/><Relationship Id="rId16" Type="http://schemas.microsoft.com/office/2017/06/relationships/model3d" Target="../media/model3d82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11" Type="http://schemas.microsoft.com/office/2017/06/relationships/model3d" Target="../media/model3d80.glb"/><Relationship Id="rId5" Type="http://schemas.microsoft.com/office/2017/06/relationships/model3d" Target="../media/model3d77.glb"/><Relationship Id="rId15" Type="http://schemas.openxmlformats.org/officeDocument/2006/relationships/image" Target="../media/image104.png"/><Relationship Id="rId10" Type="http://schemas.openxmlformats.org/officeDocument/2006/relationships/image" Target="../media/image101.png"/><Relationship Id="rId19" Type="http://schemas.openxmlformats.org/officeDocument/2006/relationships/image" Target="../media/image106.png"/><Relationship Id="rId4" Type="http://schemas.openxmlformats.org/officeDocument/2006/relationships/image" Target="../media/image98.png"/><Relationship Id="rId9" Type="http://schemas.microsoft.com/office/2017/06/relationships/model3d" Target="../media/model3d79.glb"/><Relationship Id="rId14" Type="http://schemas.microsoft.com/office/2017/06/relationships/model3d" Target="../media/model3d81.glb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17/06/relationships/model3d" Target="../media/model3d79.glb"/><Relationship Id="rId13" Type="http://schemas.openxmlformats.org/officeDocument/2006/relationships/image" Target="../media/image111.png"/><Relationship Id="rId3" Type="http://schemas.openxmlformats.org/officeDocument/2006/relationships/image" Target="../media/image88.png"/><Relationship Id="rId7" Type="http://schemas.openxmlformats.org/officeDocument/2006/relationships/image" Target="../media/image108.png"/><Relationship Id="rId12" Type="http://schemas.microsoft.com/office/2017/06/relationships/model3d" Target="../media/model3d81.glb"/><Relationship Id="rId2" Type="http://schemas.microsoft.com/office/2017/06/relationships/model3d" Target="../media/model3d57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78.glb"/><Relationship Id="rId11" Type="http://schemas.openxmlformats.org/officeDocument/2006/relationships/image" Target="../media/image110.png"/><Relationship Id="rId5" Type="http://schemas.openxmlformats.org/officeDocument/2006/relationships/image" Target="../media/image107.png"/><Relationship Id="rId10" Type="http://schemas.microsoft.com/office/2017/06/relationships/model3d" Target="../media/model3d80.glb"/><Relationship Id="rId4" Type="http://schemas.microsoft.com/office/2017/06/relationships/model3d" Target="../media/model3d77.glb"/><Relationship Id="rId9" Type="http://schemas.openxmlformats.org/officeDocument/2006/relationships/image" Target="../media/image109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17/06/relationships/model3d" Target="../media/model3d85.glb"/><Relationship Id="rId3" Type="http://schemas.openxmlformats.org/officeDocument/2006/relationships/image" Target="../media/image112.png"/><Relationship Id="rId7" Type="http://schemas.openxmlformats.org/officeDocument/2006/relationships/image" Target="../media/image114.png"/><Relationship Id="rId2" Type="http://schemas.microsoft.com/office/2017/06/relationships/model3d" Target="../media/model3d82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36.glb"/><Relationship Id="rId5" Type="http://schemas.openxmlformats.org/officeDocument/2006/relationships/image" Target="../media/image113.png"/><Relationship Id="rId4" Type="http://schemas.microsoft.com/office/2017/06/relationships/model3d" Target="../media/model3d84.glb"/><Relationship Id="rId9" Type="http://schemas.openxmlformats.org/officeDocument/2006/relationships/image" Target="../media/image1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microsoft.com/office/2017/06/relationships/model3d" Target="../media/model3d20.glb"/><Relationship Id="rId18" Type="http://schemas.openxmlformats.org/officeDocument/2006/relationships/image" Target="../media/image123.png"/><Relationship Id="rId3" Type="http://schemas.microsoft.com/office/2017/06/relationships/model3d" Target="../media/model3d49.glb"/><Relationship Id="rId21" Type="http://schemas.microsoft.com/office/2017/06/relationships/model3d" Target="../media/model3d24.glb"/><Relationship Id="rId7" Type="http://schemas.microsoft.com/office/2017/06/relationships/model3d" Target="../media/model3d51.glb"/><Relationship Id="rId12" Type="http://schemas.openxmlformats.org/officeDocument/2006/relationships/image" Target="../media/image120.png"/><Relationship Id="rId17" Type="http://schemas.microsoft.com/office/2017/06/relationships/model3d" Target="../media/model3d22.glb"/><Relationship Id="rId2" Type="http://schemas.openxmlformats.org/officeDocument/2006/relationships/image" Target="../media/image52.png"/><Relationship Id="rId16" Type="http://schemas.openxmlformats.org/officeDocument/2006/relationships/image" Target="../media/image122.png"/><Relationship Id="rId20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11" Type="http://schemas.microsoft.com/office/2017/06/relationships/model3d" Target="../media/model3d19.glb"/><Relationship Id="rId5" Type="http://schemas.microsoft.com/office/2017/06/relationships/model3d" Target="../media/model3d50.glb"/><Relationship Id="rId15" Type="http://schemas.microsoft.com/office/2017/06/relationships/model3d" Target="../media/model3d21.glb"/><Relationship Id="rId10" Type="http://schemas.openxmlformats.org/officeDocument/2006/relationships/image" Target="../media/image119.png"/><Relationship Id="rId19" Type="http://schemas.microsoft.com/office/2017/06/relationships/model3d" Target="../media/model3d23.glb"/><Relationship Id="rId4" Type="http://schemas.openxmlformats.org/officeDocument/2006/relationships/image" Target="../media/image116.png"/><Relationship Id="rId9" Type="http://schemas.microsoft.com/office/2017/06/relationships/model3d" Target="../media/model3d52.glb"/><Relationship Id="rId14" Type="http://schemas.openxmlformats.org/officeDocument/2006/relationships/image" Target="../media/image121.png"/><Relationship Id="rId22" Type="http://schemas.openxmlformats.org/officeDocument/2006/relationships/image" Target="../media/image1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1.png"/><Relationship Id="rId18" Type="http://schemas.microsoft.com/office/2017/06/relationships/model3d" Target="../media/model3d83.glb"/><Relationship Id="rId3" Type="http://schemas.microsoft.com/office/2017/06/relationships/model3d" Target="../media/model3d57.glb"/><Relationship Id="rId7" Type="http://schemas.microsoft.com/office/2017/06/relationships/model3d" Target="../media/model3d78.glb"/><Relationship Id="rId12" Type="http://schemas.openxmlformats.org/officeDocument/2006/relationships/image" Target="../media/image130.png"/><Relationship Id="rId17" Type="http://schemas.openxmlformats.org/officeDocument/2006/relationships/image" Target="../media/image133.png"/><Relationship Id="rId2" Type="http://schemas.openxmlformats.org/officeDocument/2006/relationships/image" Target="../media/image75.png"/><Relationship Id="rId16" Type="http://schemas.microsoft.com/office/2017/06/relationships/model3d" Target="../media/model3d82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1" Type="http://schemas.microsoft.com/office/2017/06/relationships/model3d" Target="../media/model3d80.glb"/><Relationship Id="rId5" Type="http://schemas.microsoft.com/office/2017/06/relationships/model3d" Target="../media/model3d77.glb"/><Relationship Id="rId15" Type="http://schemas.openxmlformats.org/officeDocument/2006/relationships/image" Target="../media/image132.png"/><Relationship Id="rId10" Type="http://schemas.openxmlformats.org/officeDocument/2006/relationships/image" Target="../media/image129.png"/><Relationship Id="rId19" Type="http://schemas.openxmlformats.org/officeDocument/2006/relationships/image" Target="../media/image134.png"/><Relationship Id="rId4" Type="http://schemas.openxmlformats.org/officeDocument/2006/relationships/image" Target="../media/image126.png"/><Relationship Id="rId9" Type="http://schemas.microsoft.com/office/2017/06/relationships/model3d" Target="../media/model3d79.glb"/><Relationship Id="rId14" Type="http://schemas.microsoft.com/office/2017/06/relationships/model3d" Target="../media/model3d81.glb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microsoft.com/office/2017/06/relationships/model3d" Target="../media/model3d50.glb"/><Relationship Id="rId18" Type="http://schemas.openxmlformats.org/officeDocument/2006/relationships/image" Target="../media/image142.png"/><Relationship Id="rId26" Type="http://schemas.openxmlformats.org/officeDocument/2006/relationships/image" Target="../media/image146.png"/><Relationship Id="rId3" Type="http://schemas.microsoft.com/office/2017/06/relationships/model3d" Target="../media/model3d86.glb"/><Relationship Id="rId21" Type="http://schemas.microsoft.com/office/2017/06/relationships/model3d" Target="../media/model3d24.glb"/><Relationship Id="rId7" Type="http://schemas.microsoft.com/office/2017/06/relationships/model3d" Target="../media/model3d88.glb"/><Relationship Id="rId12" Type="http://schemas.openxmlformats.org/officeDocument/2006/relationships/image" Target="../media/image139.png"/><Relationship Id="rId17" Type="http://schemas.microsoft.com/office/2017/06/relationships/model3d" Target="../media/model3d52.glb"/><Relationship Id="rId25" Type="http://schemas.microsoft.com/office/2017/06/relationships/model3d" Target="../media/model3d91.glb"/><Relationship Id="rId2" Type="http://schemas.openxmlformats.org/officeDocument/2006/relationships/image" Target="../media/image52.png"/><Relationship Id="rId16" Type="http://schemas.openxmlformats.org/officeDocument/2006/relationships/image" Target="../media/image141.png"/><Relationship Id="rId20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11" Type="http://schemas.microsoft.com/office/2017/06/relationships/model3d" Target="../media/model3d49.glb"/><Relationship Id="rId24" Type="http://schemas.openxmlformats.org/officeDocument/2006/relationships/image" Target="../media/image145.png"/><Relationship Id="rId5" Type="http://schemas.microsoft.com/office/2017/06/relationships/model3d" Target="../media/model3d87.glb"/><Relationship Id="rId15" Type="http://schemas.microsoft.com/office/2017/06/relationships/model3d" Target="../media/model3d51.glb"/><Relationship Id="rId23" Type="http://schemas.microsoft.com/office/2017/06/relationships/model3d" Target="../media/model3d90.glb"/><Relationship Id="rId10" Type="http://schemas.openxmlformats.org/officeDocument/2006/relationships/image" Target="../media/image138.png"/><Relationship Id="rId19" Type="http://schemas.microsoft.com/office/2017/06/relationships/model3d" Target="../media/model3d23.glb"/><Relationship Id="rId4" Type="http://schemas.openxmlformats.org/officeDocument/2006/relationships/image" Target="../media/image135.png"/><Relationship Id="rId9" Type="http://schemas.microsoft.com/office/2017/06/relationships/model3d" Target="../media/model3d89.glb"/><Relationship Id="rId14" Type="http://schemas.openxmlformats.org/officeDocument/2006/relationships/image" Target="../media/image140.png"/><Relationship Id="rId22" Type="http://schemas.openxmlformats.org/officeDocument/2006/relationships/image" Target="../media/image1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microsoft.com/office/2017/06/relationships/model3d" Target="../media/model3d86.glb"/><Relationship Id="rId3" Type="http://schemas.microsoft.com/office/2017/06/relationships/model3d" Target="../media/model3d92.glb"/><Relationship Id="rId7" Type="http://schemas.microsoft.com/office/2017/06/relationships/model3d" Target="../media/model3d93.glb"/><Relationship Id="rId12" Type="http://schemas.openxmlformats.org/officeDocument/2006/relationships/image" Target="../media/image1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11" Type="http://schemas.microsoft.com/office/2017/06/relationships/model3d" Target="../media/model3d95.glb"/><Relationship Id="rId5" Type="http://schemas.microsoft.com/office/2017/06/relationships/model3d" Target="../media/model3d88.glb"/><Relationship Id="rId10" Type="http://schemas.openxmlformats.org/officeDocument/2006/relationships/image" Target="../media/image149.png"/><Relationship Id="rId4" Type="http://schemas.openxmlformats.org/officeDocument/2006/relationships/image" Target="../media/image147.png"/><Relationship Id="rId9" Type="http://schemas.microsoft.com/office/2017/06/relationships/model3d" Target="../media/model3d94.glb"/><Relationship Id="rId14" Type="http://schemas.openxmlformats.org/officeDocument/2006/relationships/image" Target="../media/image1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17/06/relationships/model3d" Target="../media/model3d96.glb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2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17/06/relationships/model3d" Target="../media/model3d99.glb"/><Relationship Id="rId13" Type="http://schemas.openxmlformats.org/officeDocument/2006/relationships/image" Target="../media/image174.png"/><Relationship Id="rId3" Type="http://schemas.microsoft.com/office/2007/relationships/hdphoto" Target="../media/hdphoto3.wdp"/><Relationship Id="rId7" Type="http://schemas.openxmlformats.org/officeDocument/2006/relationships/image" Target="../media/image169.png"/><Relationship Id="rId12" Type="http://schemas.openxmlformats.org/officeDocument/2006/relationships/image" Target="../media/image173.png"/><Relationship Id="rId17" Type="http://schemas.openxmlformats.org/officeDocument/2006/relationships/image" Target="../media/image178.png"/><Relationship Id="rId2" Type="http://schemas.openxmlformats.org/officeDocument/2006/relationships/image" Target="../media/image164.png"/><Relationship Id="rId16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microsoft.com/office/2017/06/relationships/model3d" Target="../media/model3d98.glb"/><Relationship Id="rId11" Type="http://schemas.openxmlformats.org/officeDocument/2006/relationships/image" Target="../media/image172.png"/><Relationship Id="rId5" Type="http://schemas.openxmlformats.org/officeDocument/2006/relationships/image" Target="../media/image168.png"/><Relationship Id="rId15" Type="http://schemas.openxmlformats.org/officeDocument/2006/relationships/image" Target="../media/image176.png"/><Relationship Id="rId10" Type="http://schemas.openxmlformats.org/officeDocument/2006/relationships/image" Target="../media/image171.png"/><Relationship Id="rId4" Type="http://schemas.microsoft.com/office/2017/06/relationships/model3d" Target="../media/model3d97.glb"/><Relationship Id="rId9" Type="http://schemas.openxmlformats.org/officeDocument/2006/relationships/image" Target="../media/image170.png"/><Relationship Id="rId14" Type="http://schemas.openxmlformats.org/officeDocument/2006/relationships/image" Target="../media/image175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0.svg"/><Relationship Id="rId7" Type="http://schemas.openxmlformats.org/officeDocument/2006/relationships/image" Target="../media/image184.sv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5" Type="http://schemas.openxmlformats.org/officeDocument/2006/relationships/image" Target="../media/image182.svg"/><Relationship Id="rId10" Type="http://schemas.openxmlformats.org/officeDocument/2006/relationships/image" Target="../media/image187.svg"/><Relationship Id="rId4" Type="http://schemas.openxmlformats.org/officeDocument/2006/relationships/image" Target="../media/image181.png"/><Relationship Id="rId9" Type="http://schemas.openxmlformats.org/officeDocument/2006/relationships/image" Target="../media/image186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microsoft.com/office/2017/06/relationships/model3d" Target="../media/model3d10.glb"/><Relationship Id="rId26" Type="http://schemas.microsoft.com/office/2017/06/relationships/model3d" Target="../media/model3d14.glb"/><Relationship Id="rId21" Type="http://schemas.openxmlformats.org/officeDocument/2006/relationships/image" Target="../media/image11.png"/><Relationship Id="rId34" Type="http://schemas.microsoft.com/office/2017/06/relationships/model3d" Target="../media/model3d18.glb"/><Relationship Id="rId7" Type="http://schemas.openxmlformats.org/officeDocument/2006/relationships/image" Target="../media/image4.png"/><Relationship Id="rId12" Type="http://schemas.microsoft.com/office/2017/06/relationships/model3d" Target="../media/model3d7.glb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33" Type="http://schemas.openxmlformats.org/officeDocument/2006/relationships/image" Target="../media/image17.png"/><Relationship Id="rId2" Type="http://schemas.microsoft.com/office/2017/06/relationships/model3d" Target="../media/model3d2.glb"/><Relationship Id="rId16" Type="http://schemas.microsoft.com/office/2017/06/relationships/model3d" Target="../media/model3d9.glb"/><Relationship Id="rId20" Type="http://schemas.microsoft.com/office/2017/06/relationships/model3d" Target="../media/model3d11.glb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microsoft.com/office/2017/06/relationships/model3d" Target="../media/model3d4.glb"/><Relationship Id="rId11" Type="http://schemas.openxmlformats.org/officeDocument/2006/relationships/image" Target="../media/image6.png"/><Relationship Id="rId24" Type="http://schemas.microsoft.com/office/2017/06/relationships/model3d" Target="../media/model3d13.glb"/><Relationship Id="rId32" Type="http://schemas.microsoft.com/office/2017/06/relationships/model3d" Target="../media/model3d17.glb"/><Relationship Id="rId37" Type="http://schemas.openxmlformats.org/officeDocument/2006/relationships/image" Target="../media/image19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microsoft.com/office/2017/06/relationships/model3d" Target="../media/model3d15.glb"/><Relationship Id="rId36" Type="http://schemas.microsoft.com/office/2017/06/relationships/model3d" Target="../media/model3d1.glb"/><Relationship Id="rId10" Type="http://schemas.microsoft.com/office/2017/06/relationships/model3d" Target="../media/model3d6.glb"/><Relationship Id="rId19" Type="http://schemas.openxmlformats.org/officeDocument/2006/relationships/image" Target="../media/image10.png"/><Relationship Id="rId31" Type="http://schemas.openxmlformats.org/officeDocument/2006/relationships/image" Target="../media/image16.png"/><Relationship Id="rId4" Type="http://schemas.microsoft.com/office/2017/06/relationships/model3d" Target="../media/model3d3.glb"/><Relationship Id="rId9" Type="http://schemas.openxmlformats.org/officeDocument/2006/relationships/image" Target="../media/image5.png"/><Relationship Id="rId14" Type="http://schemas.microsoft.com/office/2017/06/relationships/model3d" Target="../media/model3d8.glb"/><Relationship Id="rId22" Type="http://schemas.microsoft.com/office/2017/06/relationships/model3d" Target="../media/model3d12.glb"/><Relationship Id="rId27" Type="http://schemas.openxmlformats.org/officeDocument/2006/relationships/image" Target="../media/image14.png"/><Relationship Id="rId30" Type="http://schemas.microsoft.com/office/2017/06/relationships/model3d" Target="../media/model3d16.glb"/><Relationship Id="rId35" Type="http://schemas.openxmlformats.org/officeDocument/2006/relationships/image" Target="../media/image18.png"/><Relationship Id="rId8" Type="http://schemas.microsoft.com/office/2017/06/relationships/model3d" Target="../media/model3d5.glb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7/06/relationships/model3d" Target="../media/model3d22.glb"/><Relationship Id="rId13" Type="http://schemas.openxmlformats.org/officeDocument/2006/relationships/image" Target="../media/image25.png"/><Relationship Id="rId18" Type="http://schemas.openxmlformats.org/officeDocument/2006/relationships/image" Target="../media/image28.png"/><Relationship Id="rId26" Type="http://schemas.openxmlformats.org/officeDocument/2006/relationships/image" Target="../media/image32.png"/><Relationship Id="rId3" Type="http://schemas.openxmlformats.org/officeDocument/2006/relationships/image" Target="../media/image20.png"/><Relationship Id="rId21" Type="http://schemas.microsoft.com/office/2017/06/relationships/model3d" Target="../media/model3d28.glb"/><Relationship Id="rId7" Type="http://schemas.openxmlformats.org/officeDocument/2006/relationships/image" Target="../media/image22.png"/><Relationship Id="rId12" Type="http://schemas.microsoft.com/office/2017/06/relationships/model3d" Target="../media/model3d24.glb"/><Relationship Id="rId17" Type="http://schemas.openxmlformats.org/officeDocument/2006/relationships/image" Target="../media/image27.png"/><Relationship Id="rId25" Type="http://schemas.microsoft.com/office/2017/06/relationships/model3d" Target="../media/model3d30.glb"/><Relationship Id="rId2" Type="http://schemas.microsoft.com/office/2017/06/relationships/model3d" Target="../media/model3d19.glb"/><Relationship Id="rId16" Type="http://schemas.microsoft.com/office/2017/06/relationships/model3d" Target="../media/model3d26.glb"/><Relationship Id="rId20" Type="http://schemas.openxmlformats.org/officeDocument/2006/relationships/image" Target="../media/image29.png"/><Relationship Id="rId29" Type="http://schemas.microsoft.com/office/2017/06/relationships/model3d" Target="../media/model3d32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21.glb"/><Relationship Id="rId11" Type="http://schemas.openxmlformats.org/officeDocument/2006/relationships/image" Target="../media/image24.png"/><Relationship Id="rId24" Type="http://schemas.openxmlformats.org/officeDocument/2006/relationships/image" Target="../media/image31.png"/><Relationship Id="rId32" Type="http://schemas.openxmlformats.org/officeDocument/2006/relationships/image" Target="../media/image35.png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23" Type="http://schemas.microsoft.com/office/2017/06/relationships/model3d" Target="../media/model3d29.glb"/><Relationship Id="rId28" Type="http://schemas.openxmlformats.org/officeDocument/2006/relationships/image" Target="../media/image33.png"/><Relationship Id="rId10" Type="http://schemas.microsoft.com/office/2017/06/relationships/model3d" Target="../media/model3d23.glb"/><Relationship Id="rId19" Type="http://schemas.microsoft.com/office/2017/06/relationships/model3d" Target="../media/model3d27.glb"/><Relationship Id="rId31" Type="http://schemas.microsoft.com/office/2017/06/relationships/model3d" Target="../media/model3d33.glb"/><Relationship Id="rId4" Type="http://schemas.microsoft.com/office/2017/06/relationships/model3d" Target="../media/model3d20.glb"/><Relationship Id="rId9" Type="http://schemas.openxmlformats.org/officeDocument/2006/relationships/image" Target="../media/image23.png"/><Relationship Id="rId14" Type="http://schemas.microsoft.com/office/2017/06/relationships/model3d" Target="../media/model3d25.glb"/><Relationship Id="rId22" Type="http://schemas.openxmlformats.org/officeDocument/2006/relationships/image" Target="../media/image30.png"/><Relationship Id="rId27" Type="http://schemas.microsoft.com/office/2017/06/relationships/model3d" Target="../media/model3d31.glb"/><Relationship Id="rId30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17/06/relationships/model3d" Target="../media/model3d37.glb"/><Relationship Id="rId13" Type="http://schemas.openxmlformats.org/officeDocument/2006/relationships/image" Target="../media/image41.png"/><Relationship Id="rId18" Type="http://schemas.microsoft.com/office/2017/06/relationships/model3d" Target="../media/model3d42.glb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12" Type="http://schemas.microsoft.com/office/2017/06/relationships/model3d" Target="../media/model3d39.glb"/><Relationship Id="rId17" Type="http://schemas.openxmlformats.org/officeDocument/2006/relationships/image" Target="../media/image43.png"/><Relationship Id="rId2" Type="http://schemas.microsoft.com/office/2017/06/relationships/model3d" Target="../media/model3d34.glb"/><Relationship Id="rId16" Type="http://schemas.microsoft.com/office/2017/06/relationships/model3d" Target="../media/model3d41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36.glb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5" Type="http://schemas.openxmlformats.org/officeDocument/2006/relationships/image" Target="../media/image42.png"/><Relationship Id="rId10" Type="http://schemas.microsoft.com/office/2017/06/relationships/model3d" Target="../media/model3d38.glb"/><Relationship Id="rId19" Type="http://schemas.openxmlformats.org/officeDocument/2006/relationships/image" Target="../media/image44.png"/><Relationship Id="rId4" Type="http://schemas.microsoft.com/office/2017/06/relationships/model3d" Target="../media/model3d35.glb"/><Relationship Id="rId9" Type="http://schemas.openxmlformats.org/officeDocument/2006/relationships/image" Target="../media/image39.png"/><Relationship Id="rId14" Type="http://schemas.microsoft.com/office/2017/06/relationships/model3d" Target="../media/model3d40.glb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microsoft.com/office/2017/06/relationships/model3d" Target="../media/model3d43.glb"/><Relationship Id="rId7" Type="http://schemas.microsoft.com/office/2017/06/relationships/model3d" Target="../media/model3d45.glb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microsoft.com/office/2017/06/relationships/model3d" Target="../media/model3d44.glb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microsoft.com/office/2017/06/relationships/model3d" Target="../media/model3d46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48.glb"/><Relationship Id="rId5" Type="http://schemas.openxmlformats.org/officeDocument/2006/relationships/image" Target="../media/image50.png"/><Relationship Id="rId4" Type="http://schemas.microsoft.com/office/2017/06/relationships/model3d" Target="../media/model3d47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24A62484-0B06-E103-1685-A2AC7E647928}"/>
              </a:ext>
            </a:extLst>
          </p:cNvPr>
          <p:cNvSpPr/>
          <p:nvPr/>
        </p:nvSpPr>
        <p:spPr>
          <a:xfrm>
            <a:off x="4138211" y="1845018"/>
            <a:ext cx="1418400" cy="141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F7F7C0-79B2-7C5E-9521-B4A80D3CF663}"/>
              </a:ext>
            </a:extLst>
          </p:cNvPr>
          <p:cNvSpPr/>
          <p:nvPr/>
        </p:nvSpPr>
        <p:spPr>
          <a:xfrm>
            <a:off x="654486" y="496878"/>
            <a:ext cx="2973600" cy="2973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Shape 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C5DE08D-2C1E-0A14-136B-C937BB7AE4BB}"/>
              </a:ext>
            </a:extLst>
          </p:cNvPr>
          <p:cNvGrpSpPr/>
          <p:nvPr/>
        </p:nvGrpSpPr>
        <p:grpSpPr>
          <a:xfrm>
            <a:off x="4137906" y="1845018"/>
            <a:ext cx="5670000" cy="5670000"/>
            <a:chOff x="4119918" y="1051200"/>
            <a:chExt cx="5670000" cy="5670000"/>
          </a:xfrm>
          <a:solidFill>
            <a:schemeClr val="bg1">
              <a:lumMod val="5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B81B94-6689-D32E-7554-0C4EA29E169A}"/>
                </a:ext>
              </a:extLst>
            </p:cNvPr>
            <p:cNvSpPr/>
            <p:nvPr/>
          </p:nvSpPr>
          <p:spPr>
            <a:xfrm rot="16200000">
              <a:off x="5538318" y="1051200"/>
              <a:ext cx="2833200" cy="567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588C9BB-E79C-FC1F-6129-F943F43FD8A3}"/>
                </a:ext>
              </a:extLst>
            </p:cNvPr>
            <p:cNvSpPr/>
            <p:nvPr/>
          </p:nvSpPr>
          <p:spPr>
            <a:xfrm>
              <a:off x="5538318" y="1051200"/>
              <a:ext cx="2833200" cy="567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Shape B</a:t>
              </a:r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9AA8AA-D2DA-4218-A4BE-4B3967F14C53}"/>
              </a:ext>
            </a:extLst>
          </p:cNvPr>
          <p:cNvCxnSpPr>
            <a:cxnSpLocks/>
          </p:cNvCxnSpPr>
          <p:nvPr/>
        </p:nvCxnSpPr>
        <p:spPr>
          <a:xfrm>
            <a:off x="654486" y="3593926"/>
            <a:ext cx="2973600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94B976-6F79-930C-ED7E-8A44DDB9F7D1}"/>
              </a:ext>
            </a:extLst>
          </p:cNvPr>
          <p:cNvCxnSpPr>
            <a:cxnSpLocks/>
          </p:cNvCxnSpPr>
          <p:nvPr/>
        </p:nvCxnSpPr>
        <p:spPr>
          <a:xfrm flipV="1">
            <a:off x="485339" y="567077"/>
            <a:ext cx="0" cy="283320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E40060-F8E6-6EBC-79A2-112310959F4C}"/>
              </a:ext>
            </a:extLst>
          </p:cNvPr>
          <p:cNvCxnSpPr>
            <a:cxnSpLocks/>
          </p:cNvCxnSpPr>
          <p:nvPr/>
        </p:nvCxnSpPr>
        <p:spPr>
          <a:xfrm>
            <a:off x="4137905" y="1729990"/>
            <a:ext cx="5573752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86A47D-D489-9D9D-648B-B147E04D5B18}"/>
              </a:ext>
            </a:extLst>
          </p:cNvPr>
          <p:cNvCxnSpPr>
            <a:cxnSpLocks/>
          </p:cNvCxnSpPr>
          <p:nvPr/>
        </p:nvCxnSpPr>
        <p:spPr>
          <a:xfrm flipH="1" flipV="1">
            <a:off x="3997418" y="1845018"/>
            <a:ext cx="1" cy="565135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94F4C84-C3C9-0C27-BEE2-BAC582E0A3E3}"/>
              </a:ext>
            </a:extLst>
          </p:cNvPr>
          <p:cNvSpPr txBox="1"/>
          <p:nvPr/>
        </p:nvSpPr>
        <p:spPr>
          <a:xfrm>
            <a:off x="1703506" y="3593926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8.25cm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BD0C62-434D-6182-E2CB-EDC3FE83F112}"/>
              </a:ext>
            </a:extLst>
          </p:cNvPr>
          <p:cNvSpPr txBox="1"/>
          <p:nvPr/>
        </p:nvSpPr>
        <p:spPr>
          <a:xfrm rot="16200000">
            <a:off x="-108448" y="1792979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8.25cm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07DC75-3C99-06BC-942A-5C23D65619DA}"/>
              </a:ext>
            </a:extLst>
          </p:cNvPr>
          <p:cNvSpPr txBox="1"/>
          <p:nvPr/>
        </p:nvSpPr>
        <p:spPr>
          <a:xfrm>
            <a:off x="6476616" y="135423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15.75cm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99AB2B-C551-D5E4-9F5B-971443033527}"/>
              </a:ext>
            </a:extLst>
          </p:cNvPr>
          <p:cNvSpPr txBox="1"/>
          <p:nvPr/>
        </p:nvSpPr>
        <p:spPr>
          <a:xfrm rot="16200000">
            <a:off x="3316463" y="449445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15.75cm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556208E-C030-25FF-6BAC-02D3CEC8769D}"/>
              </a:ext>
            </a:extLst>
          </p:cNvPr>
          <p:cNvCxnSpPr>
            <a:cxnSpLocks/>
          </p:cNvCxnSpPr>
          <p:nvPr/>
        </p:nvCxnSpPr>
        <p:spPr>
          <a:xfrm flipV="1">
            <a:off x="5069575" y="3309703"/>
            <a:ext cx="0" cy="2750792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F7A814D-9580-7535-8F1F-965089D33B77}"/>
              </a:ext>
            </a:extLst>
          </p:cNvPr>
          <p:cNvSpPr txBox="1"/>
          <p:nvPr/>
        </p:nvSpPr>
        <p:spPr>
          <a:xfrm rot="16200000">
            <a:off x="4450572" y="449236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7.75 cm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875EF7B-8BDC-C631-14DB-C94C73EF77E7}"/>
              </a:ext>
            </a:extLst>
          </p:cNvPr>
          <p:cNvCxnSpPr>
            <a:cxnSpLocks/>
          </p:cNvCxnSpPr>
          <p:nvPr/>
        </p:nvCxnSpPr>
        <p:spPr>
          <a:xfrm flipV="1">
            <a:off x="5702617" y="1916393"/>
            <a:ext cx="0" cy="127407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6A331DB-2841-8EDA-C981-CF790ED176F3}"/>
              </a:ext>
            </a:extLst>
          </p:cNvPr>
          <p:cNvSpPr txBox="1"/>
          <p:nvPr/>
        </p:nvSpPr>
        <p:spPr>
          <a:xfrm rot="5400000">
            <a:off x="5619125" y="236955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4 cm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2248513-1FB7-FD0F-22D7-D43FC37E4CB3}"/>
              </a:ext>
            </a:extLst>
          </p:cNvPr>
          <p:cNvCxnSpPr>
            <a:cxnSpLocks/>
          </p:cNvCxnSpPr>
          <p:nvPr/>
        </p:nvCxnSpPr>
        <p:spPr>
          <a:xfrm>
            <a:off x="4177792" y="1543514"/>
            <a:ext cx="1333654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E482B99-090C-EE0C-D653-70F4F01A8CE8}"/>
              </a:ext>
            </a:extLst>
          </p:cNvPr>
          <p:cNvSpPr txBox="1"/>
          <p:nvPr/>
        </p:nvSpPr>
        <p:spPr>
          <a:xfrm>
            <a:off x="4409326" y="1167111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cm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DE6FE1-22ED-516C-7349-9D68042807BA}"/>
              </a:ext>
            </a:extLst>
          </p:cNvPr>
          <p:cNvSpPr/>
          <p:nvPr/>
        </p:nvSpPr>
        <p:spPr>
          <a:xfrm>
            <a:off x="4154934" y="6101234"/>
            <a:ext cx="1418400" cy="141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76E27D-E51B-6691-B6F7-EAC2F0E3313E}"/>
              </a:ext>
            </a:extLst>
          </p:cNvPr>
          <p:cNvSpPr/>
          <p:nvPr/>
        </p:nvSpPr>
        <p:spPr>
          <a:xfrm>
            <a:off x="8372478" y="1845016"/>
            <a:ext cx="1418400" cy="141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02279B-F14B-9C86-71C7-808BF493B79D}"/>
              </a:ext>
            </a:extLst>
          </p:cNvPr>
          <p:cNvSpPr/>
          <p:nvPr/>
        </p:nvSpPr>
        <p:spPr>
          <a:xfrm>
            <a:off x="8389202" y="6101232"/>
            <a:ext cx="1418400" cy="141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7D23CA52-85D8-7F65-14D7-5FE1B3E491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9320486"/>
                  </p:ext>
                </p:extLst>
              </p:nvPr>
            </p:nvGraphicFramePr>
            <p:xfrm>
              <a:off x="830701" y="3705661"/>
              <a:ext cx="2455835" cy="302289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455835" cy="3022896"/>
                    </a:xfrm>
                    <a:prstGeom prst="rect">
                      <a:avLst/>
                    </a:prstGeom>
                  </am3d:spPr>
                  <am3d:camera>
                    <am3d:pos x="0" y="0" z="50465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33360" d="1000000"/>
                    <am3d:preTrans dx="371" dy="-6000037" dz="7"/>
                    <am3d:scale>
                      <am3d:sx n="1000000" d="1000000"/>
                      <am3d:sy n="1000000" d="1000000"/>
                      <am3d:sz n="1000000" d="1000000"/>
                    </am3d:scale>
                    <am3d:rot ax="3486321" ay="-2920194" az="-302097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665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7D23CA52-85D8-7F65-14D7-5FE1B3E491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0701" y="3705661"/>
                <a:ext cx="2455835" cy="3022896"/>
              </a:xfrm>
              <a:prstGeom prst="rect">
                <a:avLst/>
              </a:prstGeom>
            </p:spPr>
          </p:pic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C3EEB2-8312-1407-B447-9C66EF97814F}"/>
              </a:ext>
            </a:extLst>
          </p:cNvPr>
          <p:cNvCxnSpPr>
            <a:cxnSpLocks/>
          </p:cNvCxnSpPr>
          <p:nvPr/>
        </p:nvCxnSpPr>
        <p:spPr>
          <a:xfrm rot="-1860000">
            <a:off x="1804179" y="4990332"/>
            <a:ext cx="0" cy="1871999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9314DB-A411-5798-00DE-E985C436A5C5}"/>
              </a:ext>
            </a:extLst>
          </p:cNvPr>
          <p:cNvCxnSpPr>
            <a:cxnSpLocks/>
          </p:cNvCxnSpPr>
          <p:nvPr/>
        </p:nvCxnSpPr>
        <p:spPr>
          <a:xfrm rot="-180000">
            <a:off x="1226338" y="4412680"/>
            <a:ext cx="0" cy="6120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AEBA96-27C4-B5AE-132A-E41FA82B808D}"/>
              </a:ext>
            </a:extLst>
          </p:cNvPr>
          <p:cNvCxnSpPr>
            <a:cxnSpLocks/>
          </p:cNvCxnSpPr>
          <p:nvPr/>
        </p:nvCxnSpPr>
        <p:spPr>
          <a:xfrm rot="3960000">
            <a:off x="2863466" y="6439020"/>
            <a:ext cx="0" cy="5400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71DB592-6B99-D65C-C465-1E46B48BAFB5}"/>
              </a:ext>
            </a:extLst>
          </p:cNvPr>
          <p:cNvSpPr txBox="1"/>
          <p:nvPr/>
        </p:nvSpPr>
        <p:spPr>
          <a:xfrm>
            <a:off x="208893" y="454848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H=2.5cm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411EBE-5AAE-2067-BA23-9C80DB1CF84B}"/>
              </a:ext>
            </a:extLst>
          </p:cNvPr>
          <p:cNvSpPr txBox="1"/>
          <p:nvPr/>
        </p:nvSpPr>
        <p:spPr>
          <a:xfrm>
            <a:off x="689908" y="5741666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L=7.5cm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DF5933-72F9-FCBD-DA72-BABB4A02CA05}"/>
              </a:ext>
            </a:extLst>
          </p:cNvPr>
          <p:cNvSpPr txBox="1"/>
          <p:nvPr/>
        </p:nvSpPr>
        <p:spPr>
          <a:xfrm>
            <a:off x="2393606" y="6833262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W=1.5cm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29D40D-02A5-8BFB-ED49-178471055B92}"/>
              </a:ext>
            </a:extLst>
          </p:cNvPr>
          <p:cNvSpPr txBox="1"/>
          <p:nvPr/>
        </p:nvSpPr>
        <p:spPr>
          <a:xfrm rot="19399408">
            <a:off x="2059564" y="47525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4B4450-9AB2-6D85-1441-7880181102E6}"/>
              </a:ext>
            </a:extLst>
          </p:cNvPr>
          <p:cNvSpPr txBox="1"/>
          <p:nvPr/>
        </p:nvSpPr>
        <p:spPr>
          <a:xfrm>
            <a:off x="1724588" y="51969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E5FA70-82E8-B216-E8D8-92A6D2D88052}"/>
              </a:ext>
            </a:extLst>
          </p:cNvPr>
          <p:cNvSpPr txBox="1"/>
          <p:nvPr/>
        </p:nvSpPr>
        <p:spPr>
          <a:xfrm>
            <a:off x="2728132" y="59711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421079-8E2B-FF56-E1CC-C0DB827E22E1}"/>
              </a:ext>
            </a:extLst>
          </p:cNvPr>
          <p:cNvCxnSpPr>
            <a:cxnSpLocks/>
          </p:cNvCxnSpPr>
          <p:nvPr/>
        </p:nvCxnSpPr>
        <p:spPr>
          <a:xfrm flipV="1">
            <a:off x="5708155" y="6167993"/>
            <a:ext cx="0" cy="127407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D9A103-3087-A6EF-7A11-1C80859D6A94}"/>
              </a:ext>
            </a:extLst>
          </p:cNvPr>
          <p:cNvSpPr txBox="1"/>
          <p:nvPr/>
        </p:nvSpPr>
        <p:spPr>
          <a:xfrm rot="5400000">
            <a:off x="5624662" y="6621151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4 cm</a:t>
            </a:r>
          </a:p>
        </p:txBody>
      </p:sp>
    </p:spTree>
    <p:extLst>
      <p:ext uri="{BB962C8B-B14F-4D97-AF65-F5344CB8AC3E}">
        <p14:creationId xmlns:p14="http://schemas.microsoft.com/office/powerpoint/2010/main" val="3724872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1A069F8-3019-C17F-62D5-759474304F3C}"/>
              </a:ext>
            </a:extLst>
          </p:cNvPr>
          <p:cNvGrpSpPr/>
          <p:nvPr/>
        </p:nvGrpSpPr>
        <p:grpSpPr>
          <a:xfrm rot="16200000">
            <a:off x="1458019" y="-1049621"/>
            <a:ext cx="7113967" cy="9896496"/>
            <a:chOff x="1884131" y="10047"/>
            <a:chExt cx="6186069" cy="7757706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0FEB85-CBFA-0339-8496-1010674CD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14990" y="4366942"/>
              <a:ext cx="2855210" cy="1508471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76836197-2203-6B83-F0F5-10E2D3E38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4245" y="5971258"/>
              <a:ext cx="2855210" cy="1508471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874D0D0-6D93-B4D1-8BAA-088F24F37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4131" y="4366943"/>
              <a:ext cx="2855210" cy="1508471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1766C98-8BB3-D2CC-4680-46BF68218EF8}"/>
                </a:ext>
              </a:extLst>
            </p:cNvPr>
            <p:cNvSpPr txBox="1"/>
            <p:nvPr/>
          </p:nvSpPr>
          <p:spPr>
            <a:xfrm>
              <a:off x="5395989" y="4045234"/>
              <a:ext cx="2145449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ii. Orange, Green, &amp; Black place protons on top of closed </a:t>
              </a:r>
              <a:r>
                <a:rPr lang="en-US" sz="1200" baseline="30000" dirty="0"/>
                <a:t>4</a:t>
              </a:r>
              <a:r>
                <a:rPr lang="en-US" sz="1200" dirty="0"/>
                <a:t>He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B801CF4-D2E8-A4E4-FDAC-CFEF0D713CE7}"/>
                </a:ext>
              </a:extLst>
            </p:cNvPr>
            <p:cNvSpPr txBox="1"/>
            <p:nvPr/>
          </p:nvSpPr>
          <p:spPr>
            <a:xfrm>
              <a:off x="2070975" y="4045233"/>
              <a:ext cx="2846440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i. All players have placed 1 block down making </a:t>
              </a:r>
              <a:r>
                <a:rPr lang="en-US" sz="1200" baseline="30000" dirty="0"/>
                <a:t>4</a:t>
              </a:r>
              <a:r>
                <a:rPr lang="en-US" sz="1200" dirty="0"/>
                <a:t>He. Blue placed magic number</a:t>
              </a: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ABC2F60-5815-98C1-C7F1-CF8236473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14990" y="5966425"/>
              <a:ext cx="2855210" cy="1508471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19208AD-1C63-8ED8-0A04-B19C158FC0B2}"/>
                </a:ext>
              </a:extLst>
            </p:cNvPr>
            <p:cNvSpPr txBox="1"/>
            <p:nvPr/>
          </p:nvSpPr>
          <p:spPr>
            <a:xfrm>
              <a:off x="5097224" y="5746863"/>
              <a:ext cx="2757252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iv. Orange caused stack to fall by exciting a proton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8" name="3D Model 57">
                  <a:extLst>
                    <a:ext uri="{FF2B5EF4-FFF2-40B4-BE49-F238E27FC236}">
                      <a16:creationId xmlns:a16="http://schemas.microsoft.com/office/drawing/2014/main" id="{52B3276E-C3DB-0C9E-DA7B-723DDA18E18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871945" y="4752446"/>
                <a:ext cx="889786" cy="693305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889786" cy="693305"/>
                      </a:xfrm>
                      <a:prstGeom prst="rect">
                        <a:avLst/>
                      </a:prstGeom>
                    </am3d:spPr>
                    <am3d:camera>
                      <am3d:pos x="0" y="0" z="6205254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8040" d="1000000"/>
                      <am3d:preTrans dx="0" dy="-7757374" dz="-459392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80551" ay="2113320" az="169679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1626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8" name="3D Model 57">
                  <a:extLst>
                    <a:ext uri="{FF2B5EF4-FFF2-40B4-BE49-F238E27FC236}">
                      <a16:creationId xmlns:a16="http://schemas.microsoft.com/office/drawing/2014/main" id="{52B3276E-C3DB-0C9E-DA7B-723DDA18E18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6200000">
                  <a:off x="6047225" y="5365776"/>
                  <a:ext cx="1023252" cy="8844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9" name="3D Model 58">
                  <a:extLst>
                    <a:ext uri="{FF2B5EF4-FFF2-40B4-BE49-F238E27FC236}">
                      <a16:creationId xmlns:a16="http://schemas.microsoft.com/office/drawing/2014/main" id="{8820DB0B-8C2D-08FF-EB1F-F4A4448F086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122348" y="6026964"/>
                <a:ext cx="1086111" cy="964754"/>
              </p:xfrm>
              <a:graphic>
                <a:graphicData uri="http://schemas.microsoft.com/office/drawing/2017/model3d">
                  <am3d:model3d r:embed="rId5">
                    <am3d:spPr>
                      <a:xfrm rot="16200000">
                        <a:off x="0" y="0"/>
                        <a:ext cx="1086111" cy="964754"/>
                      </a:xfrm>
                      <a:prstGeom prst="rect">
                        <a:avLst/>
                      </a:prstGeom>
                    </am3d:spPr>
                    <am3d:camera>
                      <am3d:pos x="0" y="0" z="6569911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090922" d="1000000"/>
                      <am3d:preTrans dx="1" dy="-11675500" dz="-409063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62869" ay="2386359" az="1834049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47254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9" name="3D Model 58">
                  <a:extLst>
                    <a:ext uri="{FF2B5EF4-FFF2-40B4-BE49-F238E27FC236}">
                      <a16:creationId xmlns:a16="http://schemas.microsoft.com/office/drawing/2014/main" id="{8820DB0B-8C2D-08FF-EB1F-F4A4448F08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16200000">
                  <a:off x="7733383" y="1341789"/>
                  <a:ext cx="1249025" cy="12307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0" name="3D Model 59">
                  <a:extLst>
                    <a:ext uri="{FF2B5EF4-FFF2-40B4-BE49-F238E27FC236}">
                      <a16:creationId xmlns:a16="http://schemas.microsoft.com/office/drawing/2014/main" id="{9A2D0589-9A12-1277-6CBA-B2019D69B7D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968388" y="4590880"/>
                <a:ext cx="1414071" cy="930302"/>
              </p:xfrm>
              <a:graphic>
                <a:graphicData uri="http://schemas.microsoft.com/office/drawing/2017/model3d">
                  <am3d:model3d r:embed="rId7">
                    <am3d:spPr>
                      <a:xfrm rot="16200000">
                        <a:off x="0" y="0"/>
                        <a:ext cx="1414071" cy="930302"/>
                      </a:xfrm>
                      <a:prstGeom prst="rect">
                        <a:avLst/>
                      </a:prstGeom>
                    </am3d:spPr>
                    <am3d:camera>
                      <am3d:pos x="0" y="0" z="6161222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555251" d="1000000"/>
                      <am3d:preTrans dx="-74" dy="-8418929" dz="-323877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96170" ay="1997546" az="1722541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169561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0" name="3D Model 59">
                  <a:extLst>
                    <a:ext uri="{FF2B5EF4-FFF2-40B4-BE49-F238E27FC236}">
                      <a16:creationId xmlns:a16="http://schemas.microsoft.com/office/drawing/2014/main" id="{9A2D0589-9A12-1277-6CBA-B2019D69B7D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16200000">
                  <a:off x="5690821" y="1352241"/>
                  <a:ext cx="1626179" cy="11867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1" name="3D Model 60">
                  <a:extLst>
                    <a:ext uri="{FF2B5EF4-FFF2-40B4-BE49-F238E27FC236}">
                      <a16:creationId xmlns:a16="http://schemas.microsoft.com/office/drawing/2014/main" id="{22156E76-E1DE-76ED-8771-2B875CB3898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627934" y="6076449"/>
                <a:ext cx="1313201" cy="953441"/>
              </p:xfrm>
              <a:graphic>
                <a:graphicData uri="http://schemas.microsoft.com/office/drawing/2017/model3d">
                  <am3d:model3d r:embed="rId9">
                    <am3d:spPr>
                      <a:xfrm rot="16200000">
                        <a:off x="0" y="0"/>
                        <a:ext cx="1313201" cy="953441"/>
                      </a:xfrm>
                      <a:prstGeom prst="rect">
                        <a:avLst/>
                      </a:prstGeom>
                    </am3d:spPr>
                    <am3d:camera>
                      <am3d:pos x="0" y="0" z="7548145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8691911" d="1000000"/>
                      <am3d:preTrans dx="5468002" dy="-15074408" dz="-429444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68032" ay="2162124" az="1714800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83022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1" name="3D Model 60">
                  <a:extLst>
                    <a:ext uri="{FF2B5EF4-FFF2-40B4-BE49-F238E27FC236}">
                      <a16:creationId xmlns:a16="http://schemas.microsoft.com/office/drawing/2014/main" id="{22156E76-E1DE-76ED-8771-2B875CB3898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rot="16200000">
                  <a:off x="7658719" y="5236998"/>
                  <a:ext cx="1510179" cy="121630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4CCAC3D-601D-B518-E840-B2EED14A9DAD}"/>
                </a:ext>
              </a:extLst>
            </p:cNvPr>
            <p:cNvSpPr txBox="1"/>
            <p:nvPr/>
          </p:nvSpPr>
          <p:spPr>
            <a:xfrm>
              <a:off x="2017216" y="5790484"/>
              <a:ext cx="2471155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iii. Blue excites a proton</a:t>
              </a:r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080F3CA0-9BCF-306E-8517-69271E1DCA57}"/>
                </a:ext>
              </a:extLst>
            </p:cNvPr>
            <p:cNvSpPr/>
            <p:nvPr/>
          </p:nvSpPr>
          <p:spPr>
            <a:xfrm rot="10800000" flipH="1" flipV="1">
              <a:off x="4395794" y="4716996"/>
              <a:ext cx="1113154" cy="720000"/>
            </a:xfrm>
            <a:prstGeom prst="arc">
              <a:avLst>
                <a:gd name="adj1" fmla="val 12724147"/>
                <a:gd name="adj2" fmla="val 20094690"/>
              </a:avLst>
            </a:prstGeom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F312229-7FD5-1FC8-E609-23E180730AF4}"/>
                </a:ext>
              </a:extLst>
            </p:cNvPr>
            <p:cNvSpPr txBox="1"/>
            <p:nvPr/>
          </p:nvSpPr>
          <p:spPr>
            <a:xfrm>
              <a:off x="4983167" y="2200078"/>
              <a:ext cx="2884162" cy="151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Scoring:</a:t>
              </a:r>
            </a:p>
            <a:p>
              <a:r>
                <a:rPr lang="en-US" sz="1200" dirty="0"/>
                <a:t>Point Values:</a:t>
              </a:r>
            </a:p>
            <a:p>
              <a:pPr marL="171441" indent="-171441">
                <a:buFont typeface="Arial" panose="020B0604020202020204" pitchFamily="34" charset="0"/>
                <a:buChar char="•"/>
              </a:pPr>
              <a:r>
                <a:rPr lang="en-US" sz="1200" dirty="0"/>
                <a:t>Nucleon emission = 1 point</a:t>
              </a:r>
            </a:p>
            <a:p>
              <a:pPr marL="171441" indent="-171441">
                <a:buFont typeface="Arial" panose="020B0604020202020204" pitchFamily="34" charset="0"/>
                <a:buChar char="•"/>
              </a:pPr>
              <a:r>
                <a:rPr lang="el-GR" sz="1200" dirty="0"/>
                <a:t>β</a:t>
              </a:r>
              <a:r>
                <a:rPr lang="en-US" sz="1200" dirty="0"/>
                <a:t> or </a:t>
              </a:r>
              <a:r>
                <a:rPr lang="el-GR" sz="1200" dirty="0"/>
                <a:t>γ</a:t>
              </a:r>
              <a:r>
                <a:rPr lang="en-US" sz="1200" dirty="0"/>
                <a:t>-decay = 2 points</a:t>
              </a:r>
            </a:p>
            <a:p>
              <a:pPr marL="171441" indent="-171441">
                <a:buFont typeface="Arial" panose="020B0604020202020204" pitchFamily="34" charset="0"/>
                <a:buChar char="•"/>
              </a:pPr>
              <a:r>
                <a:rPr lang="en-US" sz="1200" dirty="0"/>
                <a:t>Magic Numbers = +1 point per board on nucleus</a:t>
              </a:r>
            </a:p>
            <a:p>
              <a:endParaRPr lang="en-US" sz="1200" dirty="0"/>
            </a:p>
            <a:p>
              <a:r>
                <a:rPr lang="en-US" sz="1200" dirty="0"/>
                <a:t>When the nucleus decays, all points from that round go to the player who played the last stable move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5A8A545-EB25-4B6A-B999-6C5FF6E6DDF7}"/>
                </a:ext>
              </a:extLst>
            </p:cNvPr>
            <p:cNvSpPr/>
            <p:nvPr/>
          </p:nvSpPr>
          <p:spPr>
            <a:xfrm>
              <a:off x="2102339" y="3990890"/>
              <a:ext cx="5753427" cy="377686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18BFC6-F6B0-148C-DEAD-E7F88EEA53B6}"/>
                </a:ext>
              </a:extLst>
            </p:cNvPr>
            <p:cNvSpPr txBox="1"/>
            <p:nvPr/>
          </p:nvSpPr>
          <p:spPr>
            <a:xfrm>
              <a:off x="2078797" y="54405"/>
              <a:ext cx="2873574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1. Using one hand only, players may: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29A3B5-2A25-2A18-03A3-E60E61654D9D}"/>
                </a:ext>
              </a:extLst>
            </p:cNvPr>
            <p:cNvSpPr txBox="1"/>
            <p:nvPr/>
          </p:nvSpPr>
          <p:spPr>
            <a:xfrm>
              <a:off x="5026632" y="54403"/>
              <a:ext cx="2884163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2. Nucleons cannot be de-excited</a:t>
              </a:r>
            </a:p>
          </p:txBody>
        </p:sp>
        <p:sp>
          <p:nvSpPr>
            <p:cNvPr id="27" name="Multiplication Sign 26">
              <a:extLst>
                <a:ext uri="{FF2B5EF4-FFF2-40B4-BE49-F238E27FC236}">
                  <a16:creationId xmlns:a16="http://schemas.microsoft.com/office/drawing/2014/main" id="{4A91668D-6D54-DD1C-4B6E-C6A5D52947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11921" y="402579"/>
              <a:ext cx="761753" cy="677241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687375-5589-2006-EE98-EF69DFC22A37}"/>
                </a:ext>
              </a:extLst>
            </p:cNvPr>
            <p:cNvSpPr txBox="1"/>
            <p:nvPr/>
          </p:nvSpPr>
          <p:spPr>
            <a:xfrm>
              <a:off x="2099002" y="2085373"/>
              <a:ext cx="2884163" cy="506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3. Once the minimum number of protons and neutrons have been added, a player may add a Magic Number board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D9CE8AE-BBA9-8306-B58D-94F896A4CD4E}"/>
                </a:ext>
              </a:extLst>
            </p:cNvPr>
            <p:cNvSpPr/>
            <p:nvPr/>
          </p:nvSpPr>
          <p:spPr>
            <a:xfrm>
              <a:off x="2097928" y="11323"/>
              <a:ext cx="2881157" cy="19897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8744815-DEB6-08FF-956A-0799060ADD16}"/>
                </a:ext>
              </a:extLst>
            </p:cNvPr>
            <p:cNvSpPr/>
            <p:nvPr/>
          </p:nvSpPr>
          <p:spPr>
            <a:xfrm>
              <a:off x="4979085" y="10047"/>
              <a:ext cx="2881157" cy="19897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1D02E6E-3BFF-B934-737D-86722DE189D9}"/>
                </a:ext>
              </a:extLst>
            </p:cNvPr>
            <p:cNvSpPr/>
            <p:nvPr/>
          </p:nvSpPr>
          <p:spPr>
            <a:xfrm>
              <a:off x="2097928" y="2001106"/>
              <a:ext cx="2881157" cy="19897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D85AE7-48C6-4668-E129-03783162049A}"/>
                </a:ext>
              </a:extLst>
            </p:cNvPr>
            <p:cNvSpPr/>
            <p:nvPr/>
          </p:nvSpPr>
          <p:spPr>
            <a:xfrm>
              <a:off x="4979085" y="1999829"/>
              <a:ext cx="2881157" cy="19897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" name="3D Model 1">
                  <a:extLst>
                    <a:ext uri="{FF2B5EF4-FFF2-40B4-BE49-F238E27FC236}">
                      <a16:creationId xmlns:a16="http://schemas.microsoft.com/office/drawing/2014/main" id="{A8B002E1-3EBB-5E3B-E028-7E175DDD777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91783" y="382856"/>
                <a:ext cx="1438980" cy="1566553"/>
              </p:xfrm>
              <a:graphic>
                <a:graphicData uri="http://schemas.microsoft.com/office/drawing/2017/model3d">
                  <am3d:model3d r:embed="rId11">
                    <am3d:spPr>
                      <a:xfrm rot="16200000">
                        <a:off x="0" y="0"/>
                        <a:ext cx="1438980" cy="1566553"/>
                      </a:xfrm>
                      <a:prstGeom prst="rect">
                        <a:avLst/>
                      </a:prstGeom>
                    </am3d:spPr>
                    <am3d:camera>
                      <am3d:pos x="0" y="0" z="6407760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218271" d="1000000"/>
                      <am3d:preTrans dx="1145811" dy="-11814853" dz="-903438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424129" ay="2780216" az="8946199"/>
                      <am3d:postTrans dx="0" dy="0" dz="0"/>
                    </am3d:trans>
                    <am3d:raster rName="Office3DRenderer" rVer="16.0.8326">
                      <am3d:blip r:embed="rId12"/>
                    </am3d:raster>
                    <am3d:objViewport viewportSz="223126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" name="3D Model 1">
                  <a:extLst>
                    <a:ext uri="{FF2B5EF4-FFF2-40B4-BE49-F238E27FC236}">
                      <a16:creationId xmlns:a16="http://schemas.microsoft.com/office/drawing/2014/main" id="{A8B002E1-3EBB-5E3B-E028-7E175DDD777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 rot="16200000">
                  <a:off x="714159" y="5160175"/>
                  <a:ext cx="1654824" cy="19984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8" name="3D Model 7">
                  <a:extLst>
                    <a:ext uri="{FF2B5EF4-FFF2-40B4-BE49-F238E27FC236}">
                      <a16:creationId xmlns:a16="http://schemas.microsoft.com/office/drawing/2014/main" id="{1F41F430-5599-0923-533D-F9581534B60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845261" y="424799"/>
                <a:ext cx="920628" cy="1527241"/>
              </p:xfrm>
              <a:graphic>
                <a:graphicData uri="http://schemas.microsoft.com/office/drawing/2017/model3d">
                  <am3d:model3d r:embed="rId13">
                    <am3d:spPr>
                      <a:xfrm rot="16200000">
                        <a:off x="0" y="0"/>
                        <a:ext cx="920628" cy="1527241"/>
                      </a:xfrm>
                      <a:prstGeom prst="rect">
                        <a:avLst/>
                      </a:prstGeom>
                    </am3d:spPr>
                    <am3d:camera>
                      <am3d:pos x="0" y="0" z="7385979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659498" d="1000000"/>
                      <am3d:preTrans dx="1411380" dy="-18000000" dz="-100474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283454" ay="2969475" az="8739548"/>
                      <am3d:postTrans dx="0" dy="0" dz="0"/>
                    </am3d:trans>
                    <am3d:raster rName="Office3DRenderer" rVer="16.0.8326">
                      <am3d:blip r:embed="rId14"/>
                    </am3d:raster>
                    <am3d:objViewport viewportSz="221086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8" name="3D Model 7">
                  <a:extLst>
                    <a:ext uri="{FF2B5EF4-FFF2-40B4-BE49-F238E27FC236}">
                      <a16:creationId xmlns:a16="http://schemas.microsoft.com/office/drawing/2014/main" id="{1F41F430-5599-0923-533D-F9581534B60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 rot="16200000">
                  <a:off x="1040643" y="3696805"/>
                  <a:ext cx="1058720" cy="194829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8039220-1BAD-1D27-0849-26C7FD97B326}"/>
                </a:ext>
              </a:extLst>
            </p:cNvPr>
            <p:cNvSpPr txBox="1"/>
            <p:nvPr/>
          </p:nvSpPr>
          <p:spPr>
            <a:xfrm>
              <a:off x="2292764" y="373435"/>
              <a:ext cx="1123925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Add a nucleon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815CE1-E5BE-F902-CA17-5ECFE2AD56B3}"/>
                </a:ext>
              </a:extLst>
            </p:cNvPr>
            <p:cNvSpPr txBox="1"/>
            <p:nvPr/>
          </p:nvSpPr>
          <p:spPr>
            <a:xfrm>
              <a:off x="3677435" y="377399"/>
              <a:ext cx="1327840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Excite an existing nucleon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0B0C71-9EAD-8703-27E1-5C2FD528F018}"/>
                </a:ext>
              </a:extLst>
            </p:cNvPr>
            <p:cNvSpPr txBox="1"/>
            <p:nvPr/>
          </p:nvSpPr>
          <p:spPr>
            <a:xfrm>
              <a:off x="3299405" y="340228"/>
              <a:ext cx="478905" cy="265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OR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9" name="3D Model 28">
                  <a:extLst>
                    <a:ext uri="{FF2B5EF4-FFF2-40B4-BE49-F238E27FC236}">
                      <a16:creationId xmlns:a16="http://schemas.microsoft.com/office/drawing/2014/main" id="{F70A91E6-CFF3-192E-05D7-ABFFDD85701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407631" y="833664"/>
                <a:ext cx="1517890" cy="1130668"/>
              </p:xfrm>
              <a:graphic>
                <a:graphicData uri="http://schemas.microsoft.com/office/drawing/2017/model3d">
                  <am3d:model3d r:embed="rId15">
                    <am3d:spPr>
                      <a:xfrm rot="16200000">
                        <a:off x="0" y="0"/>
                        <a:ext cx="1517890" cy="1130668"/>
                      </a:xfrm>
                      <a:prstGeom prst="rect">
                        <a:avLst/>
                      </a:prstGeom>
                    </am3d:spPr>
                    <am3d:camera>
                      <am3d:pos x="0" y="0" z="6818588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341012" d="1000000"/>
                      <am3d:preTrans dx="52424" dy="-12048073" dz="-885741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15596" ay="4226460" az="2414365"/>
                      <am3d:postTrans dx="0" dy="0" dz="0"/>
                    </am3d:trans>
                    <am3d:raster rName="Office3DRenderer" rVer="16.0.8326">
                      <am3d:blip r:embed="rId16"/>
                    </am3d:raster>
                    <am3d:objViewport viewportSz="244257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9" name="3D Model 28">
                  <a:extLst>
                    <a:ext uri="{FF2B5EF4-FFF2-40B4-BE49-F238E27FC236}">
                      <a16:creationId xmlns:a16="http://schemas.microsoft.com/office/drawing/2014/main" id="{F70A91E6-CFF3-192E-05D7-ABFFDD85701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rot="16200000">
                  <a:off x="965852" y="659613"/>
                  <a:ext cx="1745570" cy="14423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6" name="3D Model 35">
                  <a:extLst>
                    <a:ext uri="{FF2B5EF4-FFF2-40B4-BE49-F238E27FC236}">
                      <a16:creationId xmlns:a16="http://schemas.microsoft.com/office/drawing/2014/main" id="{0196B4AB-BE6C-887F-3B09-5386B02072D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257821" y="289599"/>
                <a:ext cx="1106916" cy="1026695"/>
              </p:xfrm>
              <a:graphic>
                <a:graphicData uri="http://schemas.microsoft.com/office/drawing/2017/model3d">
                  <am3d:model3d r:embed="rId17">
                    <am3d:spPr>
                      <a:xfrm rot="16200000">
                        <a:off x="0" y="0"/>
                        <a:ext cx="1106916" cy="1026695"/>
                      </a:xfrm>
                      <a:prstGeom prst="rect">
                        <a:avLst/>
                      </a:prstGeom>
                    </am3d:spPr>
                    <am3d:camera>
                      <am3d:pos x="0" y="0" z="7033744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564343" d="1000000"/>
                      <am3d:preTrans dx="1326529" dy="-11068828" dz="2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094313" ay="-4009623" az="-8238759"/>
                      <am3d:postTrans dx="0" dy="0" dz="0"/>
                    </am3d:trans>
                    <am3d:raster rName="Office3DRenderer" rVer="16.0.8326">
                      <am3d:blip r:embed="rId18"/>
                    </am3d:raster>
                    <am3d:objViewport viewportSz="152293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6" name="3D Model 35">
                  <a:extLst>
                    <a:ext uri="{FF2B5EF4-FFF2-40B4-BE49-F238E27FC236}">
                      <a16:creationId xmlns:a16="http://schemas.microsoft.com/office/drawing/2014/main" id="{0196B4AB-BE6C-887F-3B09-5386B02072D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 rot="16200000">
                  <a:off x="441780" y="2284521"/>
                  <a:ext cx="1272951" cy="130975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FA08F3CA-A583-7715-9914-30459F5D755C}"/>
                </a:ext>
              </a:extLst>
            </p:cNvPr>
            <p:cNvSpPr/>
            <p:nvPr/>
          </p:nvSpPr>
          <p:spPr>
            <a:xfrm rot="1773169">
              <a:off x="5680950" y="1447497"/>
              <a:ext cx="571426" cy="199792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5" name="3D Model 44">
                  <a:extLst>
                    <a:ext uri="{FF2B5EF4-FFF2-40B4-BE49-F238E27FC236}">
                      <a16:creationId xmlns:a16="http://schemas.microsoft.com/office/drawing/2014/main" id="{7A4DDF6C-271F-079F-2F35-BAF758A00AF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86364" y="2903106"/>
                <a:ext cx="947064" cy="1010775"/>
              </p:xfrm>
              <a:graphic>
                <a:graphicData uri="http://schemas.microsoft.com/office/drawing/2017/model3d">
                  <am3d:model3d r:embed="rId19">
                    <am3d:spPr>
                      <a:xfrm rot="16200000">
                        <a:off x="0" y="0"/>
                        <a:ext cx="947064" cy="1010775"/>
                      </a:xfrm>
                      <a:prstGeom prst="rect">
                        <a:avLst/>
                      </a:prstGeom>
                    </am3d:spPr>
                    <am3d:camera>
                      <am3d:pos x="0" y="0" z="701393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666647" d="1000000"/>
                      <am3d:preTrans dx="-75" dy="-15161955" dz="32941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76402" ay="-2276844" az="-1701421"/>
                      <am3d:postTrans dx="0" dy="0" dz="0"/>
                    </am3d:trans>
                    <am3d:raster rName="Office3DRenderer" rVer="16.0.8326">
                      <am3d:blip r:embed="rId20"/>
                    </am3d:raster>
                    <am3d:objViewport viewportSz="146356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5" name="3D Model 44">
                  <a:extLst>
                    <a:ext uri="{FF2B5EF4-FFF2-40B4-BE49-F238E27FC236}">
                      <a16:creationId xmlns:a16="http://schemas.microsoft.com/office/drawing/2014/main" id="{7A4DDF6C-271F-079F-2F35-BAF758A00AF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 rot="16200000">
                  <a:off x="3857588" y="5803760"/>
                  <a:ext cx="1089122" cy="12894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6" name="3D Model 45">
                  <a:extLst>
                    <a:ext uri="{FF2B5EF4-FFF2-40B4-BE49-F238E27FC236}">
                      <a16:creationId xmlns:a16="http://schemas.microsoft.com/office/drawing/2014/main" id="{EAEC8AFA-B5C1-23BD-3FED-242DECCB3D3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755403" y="2974005"/>
                <a:ext cx="1100343" cy="979048"/>
              </p:xfrm>
              <a:graphic>
                <a:graphicData uri="http://schemas.microsoft.com/office/drawing/2017/model3d">
                  <am3d:model3d r:embed="rId21">
                    <am3d:spPr>
                      <a:xfrm rot="16200000">
                        <a:off x="0" y="0"/>
                        <a:ext cx="1100343" cy="979048"/>
                      </a:xfrm>
                      <a:prstGeom prst="rect">
                        <a:avLst/>
                      </a:prstGeom>
                    </am3d:spPr>
                    <am3d:camera>
                      <am3d:pos x="0" y="0" z="7411958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5972619" d="1000000"/>
                      <am3d:preTrans dx="1873814" dy="-13924865" dz="2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17033" ay="-2139856" az="-1743251"/>
                      <am3d:postTrans dx="0" dy="0" dz="0"/>
                    </am3d:trans>
                    <am3d:raster rName="Office3DRenderer" rVer="16.0.8326">
                      <am3d:blip r:embed="rId22"/>
                    </am3d:raster>
                    <am3d:objViewport viewportSz="172767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6" name="3D Model 45">
                  <a:extLst>
                    <a:ext uri="{FF2B5EF4-FFF2-40B4-BE49-F238E27FC236}">
                      <a16:creationId xmlns:a16="http://schemas.microsoft.com/office/drawing/2014/main" id="{EAEC8AFA-B5C1-23BD-3FED-242DECCB3D3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 rot="16200000">
                  <a:off x="3839661" y="4046470"/>
                  <a:ext cx="1265392" cy="124897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DD31F9FB-5135-6A69-FAFE-62ABD3A4363E}"/>
                </a:ext>
              </a:extLst>
            </p:cNvPr>
            <p:cNvSpPr/>
            <p:nvPr/>
          </p:nvSpPr>
          <p:spPr>
            <a:xfrm>
              <a:off x="3252793" y="3615529"/>
              <a:ext cx="571426" cy="199792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39D01AA-90A8-7852-5480-E7B4C0A73663}"/>
                </a:ext>
              </a:extLst>
            </p:cNvPr>
            <p:cNvSpPr txBox="1"/>
            <p:nvPr/>
          </p:nvSpPr>
          <p:spPr>
            <a:xfrm>
              <a:off x="2311279" y="2690603"/>
              <a:ext cx="2408608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Example: 8 protons and 8 neutrons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CE7E9C-1470-8B02-0588-67A765A72C2F}"/>
                </a:ext>
              </a:extLst>
            </p:cNvPr>
            <p:cNvSpPr txBox="1"/>
            <p:nvPr/>
          </p:nvSpPr>
          <p:spPr>
            <a:xfrm>
              <a:off x="2097863" y="7375424"/>
              <a:ext cx="5757902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Scoring: Since protons are on their sides and still on the nucleus, this was </a:t>
              </a:r>
              <a:r>
                <a:rPr lang="el-GR" sz="1200" dirty="0"/>
                <a:t>β</a:t>
              </a:r>
              <a:r>
                <a:rPr lang="en-US" sz="1200" dirty="0"/>
                <a:t>-decay (2 points). Total points: 2 (</a:t>
              </a:r>
              <a:r>
                <a:rPr lang="el-GR" sz="1200" dirty="0"/>
                <a:t>β</a:t>
              </a:r>
              <a:r>
                <a:rPr lang="en-US" sz="1200" dirty="0"/>
                <a:t>-decay) + 1 Magic number = 3 points for Blue!</a:t>
              </a:r>
            </a:p>
          </p:txBody>
        </p:sp>
        <p:cxnSp>
          <p:nvCxnSpPr>
            <p:cNvPr id="67" name="Connector: Curved 66">
              <a:extLst>
                <a:ext uri="{FF2B5EF4-FFF2-40B4-BE49-F238E27FC236}">
                  <a16:creationId xmlns:a16="http://schemas.microsoft.com/office/drawing/2014/main" id="{D0F2C502-3EB2-AC27-0423-D0214FB90CB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181359" y="5285518"/>
              <a:ext cx="1300338" cy="661459"/>
            </a:xfrm>
            <a:prstGeom prst="curvedConnector3">
              <a:avLst/>
            </a:prstGeom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24EBF76F-35CC-3DF8-BD1C-4826BE72DF44}"/>
                </a:ext>
              </a:extLst>
            </p:cNvPr>
            <p:cNvSpPr/>
            <p:nvPr/>
          </p:nvSpPr>
          <p:spPr>
            <a:xfrm rot="10800000" flipH="1" flipV="1">
              <a:off x="4395795" y="6359399"/>
              <a:ext cx="1113154" cy="720000"/>
            </a:xfrm>
            <a:prstGeom prst="arc">
              <a:avLst>
                <a:gd name="adj1" fmla="val 12724147"/>
                <a:gd name="adj2" fmla="val 20094690"/>
              </a:avLst>
            </a:prstGeom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0670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3517060" y="193061"/>
            <a:ext cx="2123232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 of </a:t>
            </a:r>
            <a:r>
              <a:rPr lang="en-US" sz="1484" baseline="30000" dirty="0"/>
              <a:t>14</a:t>
            </a:r>
            <a:r>
              <a:rPr lang="en-US" sz="1484" dirty="0"/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F1CA99-2EF4-6122-EFCC-A2C4F9026BBA}"/>
              </a:ext>
            </a:extLst>
          </p:cNvPr>
          <p:cNvSpPr txBox="1"/>
          <p:nvPr/>
        </p:nvSpPr>
        <p:spPr>
          <a:xfrm>
            <a:off x="262132" y="5073189"/>
            <a:ext cx="2513770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8</a:t>
            </a:r>
            <a:r>
              <a:rPr lang="en-US" sz="1484" dirty="0"/>
              <a:t>C (2 neutrons to 6 protons)</a:t>
            </a:r>
          </a:p>
          <a:p>
            <a:pPr algn="ctr"/>
            <a:r>
              <a:rPr lang="en-US" sz="1484" dirty="0"/>
              <a:t>Decays with 4 proton emission!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69E662-63D7-EAC0-9132-718DA0EC581F}"/>
              </a:ext>
            </a:extLst>
          </p:cNvPr>
          <p:cNvSpPr txBox="1"/>
          <p:nvPr/>
        </p:nvSpPr>
        <p:spPr>
          <a:xfrm>
            <a:off x="90561" y="3693050"/>
            <a:ext cx="180516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Ground state of </a:t>
            </a:r>
            <a:r>
              <a:rPr lang="en-US" sz="1484" baseline="30000" dirty="0"/>
              <a:t>11</a:t>
            </a:r>
            <a:r>
              <a:rPr lang="en-US" sz="1484" dirty="0"/>
              <a:t>Be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98A2FF-0E7F-4C41-7E9B-EA76E98F6044}"/>
              </a:ext>
            </a:extLst>
          </p:cNvPr>
          <p:cNvSpPr txBox="1"/>
          <p:nvPr/>
        </p:nvSpPr>
        <p:spPr>
          <a:xfrm>
            <a:off x="7583549" y="2966026"/>
            <a:ext cx="2406680" cy="123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The neutron is now in the same orientation as the protons, so it becomes a proton too.</a:t>
            </a:r>
          </a:p>
          <a:p>
            <a:pPr algn="ctr"/>
            <a:r>
              <a:rPr lang="en-US" sz="1484" dirty="0"/>
              <a:t>You made </a:t>
            </a:r>
            <a:r>
              <a:rPr lang="en-US" sz="1484" baseline="30000" dirty="0"/>
              <a:t>11</a:t>
            </a:r>
            <a:r>
              <a:rPr lang="en-US" sz="1484" dirty="0"/>
              <a:t>B!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985B4E-CDB3-5DF2-78E3-7868A79157D8}"/>
              </a:ext>
            </a:extLst>
          </p:cNvPr>
          <p:cNvSpPr txBox="1"/>
          <p:nvPr/>
        </p:nvSpPr>
        <p:spPr>
          <a:xfrm>
            <a:off x="7677963" y="187367"/>
            <a:ext cx="2166978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Gamma Emission of </a:t>
            </a:r>
            <a:r>
              <a:rPr lang="en-US" sz="1484" baseline="30000" dirty="0"/>
              <a:t>14</a:t>
            </a:r>
            <a:r>
              <a:rPr lang="en-US" sz="1484" dirty="0"/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0744BC-7309-4DFD-C335-E966DF031223}"/>
              </a:ext>
            </a:extLst>
          </p:cNvPr>
          <p:cNvSpPr txBox="1"/>
          <p:nvPr/>
        </p:nvSpPr>
        <p:spPr>
          <a:xfrm>
            <a:off x="2246041" y="602107"/>
            <a:ext cx="1579128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2) Move a nucleon!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A7614187-AF88-3FE8-62CF-588FB8352B68}"/>
              </a:ext>
            </a:extLst>
          </p:cNvPr>
          <p:cNvSpPr/>
          <p:nvPr/>
        </p:nvSpPr>
        <p:spPr>
          <a:xfrm rot="19882901">
            <a:off x="1395678" y="468460"/>
            <a:ext cx="2658540" cy="1792123"/>
          </a:xfrm>
          <a:prstGeom prst="arc">
            <a:avLst>
              <a:gd name="adj1" fmla="val 16200000"/>
              <a:gd name="adj2" fmla="val 7457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68F7918-A7CA-ECA7-3B61-B28B161F9B9D}"/>
              </a:ext>
            </a:extLst>
          </p:cNvPr>
          <p:cNvGrpSpPr/>
          <p:nvPr/>
        </p:nvGrpSpPr>
        <p:grpSpPr>
          <a:xfrm>
            <a:off x="5757546" y="186030"/>
            <a:ext cx="1798641" cy="1003865"/>
            <a:chOff x="4880711" y="2020685"/>
            <a:chExt cx="1798641" cy="10038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6416A9-2AD0-1671-7018-A1BB7420DE52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C6575E0-8FCC-6350-548B-E412F5E73A9F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A5D42031-54D0-F404-6689-36A9DADE6776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337BE7CB-B104-061A-763C-F6EA9037568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FABFA95B-3295-26A7-D9A8-602815AB06E4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9ED937AD-4392-56B2-D75B-85DB4E9956D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3BC0BFC-9BDA-6A80-D796-6B36DC043F55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570DB170-3E25-61F3-EB57-EBF9EBAC10AC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B0E36AD0-11DE-881D-8263-948F073CB364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F0A8E68C-26B0-C394-17E7-E3C318F2C704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1E87D516-A240-E966-B442-E2A493D5FADF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7C7F130-F641-E924-DD49-4811180B286F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42" name="Arc 41">
                <a:extLst>
                  <a:ext uri="{FF2B5EF4-FFF2-40B4-BE49-F238E27FC236}">
                    <a16:creationId xmlns:a16="http://schemas.microsoft.com/office/drawing/2014/main" id="{A46FB719-4F85-80F9-D078-8BF87EBA3D9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CDC10427-1C64-0F64-9D42-A4025FB8110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9DAAE8A1-E2C8-0312-69E8-53834F035DEF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E5EA90FB-1D5A-60AA-F0CD-4C74BCC73878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2A75C68-CD7A-09A1-9D28-3C57FE1FF886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AE23EAFF-0446-0342-7223-D17DC19A7EC4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97159C04-B03E-BD84-99B4-CE284ED133FC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F5E7C56D-8944-C826-ACD6-25AD7324D85D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ED9798FA-0EBA-4757-24B8-C0BA64992EAA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CDA37E31-FADD-B499-A225-8052EC81D3EF}"/>
              </a:ext>
            </a:extLst>
          </p:cNvPr>
          <p:cNvSpPr txBox="1"/>
          <p:nvPr/>
        </p:nvSpPr>
        <p:spPr>
          <a:xfrm>
            <a:off x="147539" y="2328465"/>
            <a:ext cx="2227525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1) Build your nucleus (</a:t>
            </a:r>
            <a:r>
              <a:rPr lang="en-US" sz="1484" baseline="30000" dirty="0"/>
              <a:t>14</a:t>
            </a:r>
            <a:r>
              <a:rPr lang="en-US" sz="1484" dirty="0"/>
              <a:t>C)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8701196-261E-BA80-15CD-A91B6606E62A}"/>
              </a:ext>
            </a:extLst>
          </p:cNvPr>
          <p:cNvSpPr txBox="1"/>
          <p:nvPr/>
        </p:nvSpPr>
        <p:spPr>
          <a:xfrm>
            <a:off x="5753160" y="1485886"/>
            <a:ext cx="187193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3) Watch the decay! Notice the neutron is in the same flat orientation</a:t>
            </a: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801E8A8-3ADA-C939-BB10-3EF4C37BF631}"/>
              </a:ext>
            </a:extLst>
          </p:cNvPr>
          <p:cNvSpPr/>
          <p:nvPr/>
        </p:nvSpPr>
        <p:spPr>
          <a:xfrm rot="1498228" flipV="1">
            <a:off x="4156858" y="-473563"/>
            <a:ext cx="3983416" cy="2842140"/>
          </a:xfrm>
          <a:prstGeom prst="arc">
            <a:avLst>
              <a:gd name="adj1" fmla="val 16200000"/>
              <a:gd name="adj2" fmla="val 2096623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4A17155-9EBE-B4C0-4C76-BB2AD2AA7F7C}"/>
              </a:ext>
            </a:extLst>
          </p:cNvPr>
          <p:cNvGrpSpPr/>
          <p:nvPr/>
        </p:nvGrpSpPr>
        <p:grpSpPr>
          <a:xfrm>
            <a:off x="3692587" y="3022936"/>
            <a:ext cx="1798641" cy="1003865"/>
            <a:chOff x="4880711" y="2020685"/>
            <a:chExt cx="1798641" cy="100386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A662A70-7621-1759-82B4-6A3C500AF99F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B623771-F6D3-B893-35E8-201DABD451F7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18C9F24F-1A81-E75C-D0B3-B25221DED121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Arc 74">
                <a:extLst>
                  <a:ext uri="{FF2B5EF4-FFF2-40B4-BE49-F238E27FC236}">
                    <a16:creationId xmlns:a16="http://schemas.microsoft.com/office/drawing/2014/main" id="{69A7CC22-4BF2-468C-D844-6FC08F4421A5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Arc 75">
                <a:extLst>
                  <a:ext uri="{FF2B5EF4-FFF2-40B4-BE49-F238E27FC236}">
                    <a16:creationId xmlns:a16="http://schemas.microsoft.com/office/drawing/2014/main" id="{2FAF85FE-2FFC-69EC-8BF1-24489661CE16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Arc 76">
                <a:extLst>
                  <a:ext uri="{FF2B5EF4-FFF2-40B4-BE49-F238E27FC236}">
                    <a16:creationId xmlns:a16="http://schemas.microsoft.com/office/drawing/2014/main" id="{0D5C16C5-6F10-AD5F-6909-9BC2B1E5E08A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F9CDE2D-E00A-970B-D1FF-5BC6250FF2AF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46ABFC8E-3CA5-AC17-79A4-EAE0FBFD7D89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Arc 70">
                <a:extLst>
                  <a:ext uri="{FF2B5EF4-FFF2-40B4-BE49-F238E27FC236}">
                    <a16:creationId xmlns:a16="http://schemas.microsoft.com/office/drawing/2014/main" id="{DF6A3AEA-405C-8AD3-2D83-4CC99ED3219B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Arc 71">
                <a:extLst>
                  <a:ext uri="{FF2B5EF4-FFF2-40B4-BE49-F238E27FC236}">
                    <a16:creationId xmlns:a16="http://schemas.microsoft.com/office/drawing/2014/main" id="{5EF4A43B-B9F8-301E-C563-EB9853C5E948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Arc 72">
                <a:extLst>
                  <a:ext uri="{FF2B5EF4-FFF2-40B4-BE49-F238E27FC236}">
                    <a16:creationId xmlns:a16="http://schemas.microsoft.com/office/drawing/2014/main" id="{53191B45-DD4B-96E8-0FC1-E7307BD8F523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367B1D6-4F77-0148-316C-D9256E2ACA7E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7986C2E0-8BA2-E61B-D360-0402FF7A3A86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7040EA79-7D86-5EF3-FC70-A4DECE6023A9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Arc 67">
                <a:extLst>
                  <a:ext uri="{FF2B5EF4-FFF2-40B4-BE49-F238E27FC236}">
                    <a16:creationId xmlns:a16="http://schemas.microsoft.com/office/drawing/2014/main" id="{19507021-59FE-31C6-2CAC-3C62AC2E58DD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Arc 68">
                <a:extLst>
                  <a:ext uri="{FF2B5EF4-FFF2-40B4-BE49-F238E27FC236}">
                    <a16:creationId xmlns:a16="http://schemas.microsoft.com/office/drawing/2014/main" id="{EADBDBCE-6E8A-ACEB-C756-1D89F4A32264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B281DB9-9600-2716-C326-82B9614EA1EC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A8B0857C-8456-E8B5-211C-EFE470F5D28F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AE3D36C0-3B7D-98B0-1872-F66C3FA62FEA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52C302D0-429D-D9A4-09A2-6BBDCBA2101C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6F866F5A-FDDB-55EA-4CFE-AD6DB7EEDDEE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FB627AF8-3CF4-E08A-9B66-DB63A9530BCC}"/>
              </a:ext>
            </a:extLst>
          </p:cNvPr>
          <p:cNvSpPr/>
          <p:nvPr/>
        </p:nvSpPr>
        <p:spPr>
          <a:xfrm>
            <a:off x="0" y="-8335"/>
            <a:ext cx="10058400" cy="26589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7827C27-8BF6-6853-93D3-76BCDA3F7693}"/>
              </a:ext>
            </a:extLst>
          </p:cNvPr>
          <p:cNvSpPr/>
          <p:nvPr/>
        </p:nvSpPr>
        <p:spPr>
          <a:xfrm>
            <a:off x="0" y="2650609"/>
            <a:ext cx="10058400" cy="18247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38E7E1D-F410-24D6-0278-51E2CB5A88F1}"/>
              </a:ext>
            </a:extLst>
          </p:cNvPr>
          <p:cNvGrpSpPr/>
          <p:nvPr/>
        </p:nvGrpSpPr>
        <p:grpSpPr>
          <a:xfrm>
            <a:off x="5501028" y="6482748"/>
            <a:ext cx="1798641" cy="1003865"/>
            <a:chOff x="4880711" y="2020685"/>
            <a:chExt cx="1798641" cy="1003865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1D245A7-FC97-8D4D-CA30-2E4AAAD98D15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620D928-65E2-02F0-61B3-64289514C9DC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101" name="Arc 100">
                <a:extLst>
                  <a:ext uri="{FF2B5EF4-FFF2-40B4-BE49-F238E27FC236}">
                    <a16:creationId xmlns:a16="http://schemas.microsoft.com/office/drawing/2014/main" id="{8586481D-91A1-BB84-7E31-4E03C14A73E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>
                <a:extLst>
                  <a:ext uri="{FF2B5EF4-FFF2-40B4-BE49-F238E27FC236}">
                    <a16:creationId xmlns:a16="http://schemas.microsoft.com/office/drawing/2014/main" id="{3E0FFE5E-CAF3-CEF8-8B6F-1E724AC0C17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Arc 102">
                <a:extLst>
                  <a:ext uri="{FF2B5EF4-FFF2-40B4-BE49-F238E27FC236}">
                    <a16:creationId xmlns:a16="http://schemas.microsoft.com/office/drawing/2014/main" id="{D7E6BB35-0617-70B9-F81A-DEC5BA054FB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Arc 103">
                <a:extLst>
                  <a:ext uri="{FF2B5EF4-FFF2-40B4-BE49-F238E27FC236}">
                    <a16:creationId xmlns:a16="http://schemas.microsoft.com/office/drawing/2014/main" id="{06621BC2-8023-94F1-BB53-F0A84F2D0DA3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F7B3908-15AA-34CC-843C-CB4924ACFF04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97" name="Arc 96">
                <a:extLst>
                  <a:ext uri="{FF2B5EF4-FFF2-40B4-BE49-F238E27FC236}">
                    <a16:creationId xmlns:a16="http://schemas.microsoft.com/office/drawing/2014/main" id="{AB1F197B-03E4-0495-E88F-CDFF7744B0D2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Arc 97">
                <a:extLst>
                  <a:ext uri="{FF2B5EF4-FFF2-40B4-BE49-F238E27FC236}">
                    <a16:creationId xmlns:a16="http://schemas.microsoft.com/office/drawing/2014/main" id="{AC529CA0-7D5F-7ADD-B662-4E386B82C1A8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Arc 98">
                <a:extLst>
                  <a:ext uri="{FF2B5EF4-FFF2-40B4-BE49-F238E27FC236}">
                    <a16:creationId xmlns:a16="http://schemas.microsoft.com/office/drawing/2014/main" id="{7BAFDBB2-0C88-3F3C-25F3-B4BA9565B3E9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Arc 99">
                <a:extLst>
                  <a:ext uri="{FF2B5EF4-FFF2-40B4-BE49-F238E27FC236}">
                    <a16:creationId xmlns:a16="http://schemas.microsoft.com/office/drawing/2014/main" id="{0D2B0743-7E21-F948-6AF6-75A4DB398A68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0D2E51F-7370-82A0-0195-67FF7788E249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93" name="Arc 92">
                <a:extLst>
                  <a:ext uri="{FF2B5EF4-FFF2-40B4-BE49-F238E27FC236}">
                    <a16:creationId xmlns:a16="http://schemas.microsoft.com/office/drawing/2014/main" id="{978A8A4F-F102-3F8A-2F9D-FDCBF5E138C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Arc 93">
                <a:extLst>
                  <a:ext uri="{FF2B5EF4-FFF2-40B4-BE49-F238E27FC236}">
                    <a16:creationId xmlns:a16="http://schemas.microsoft.com/office/drawing/2014/main" id="{E2E7FFC9-5271-3D88-F04D-4EFDEDFEA8D4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Arc 94">
                <a:extLst>
                  <a:ext uri="{FF2B5EF4-FFF2-40B4-BE49-F238E27FC236}">
                    <a16:creationId xmlns:a16="http://schemas.microsoft.com/office/drawing/2014/main" id="{43D460C9-BBE4-4678-8C84-04C1D0FF0B77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Arc 95">
                <a:extLst>
                  <a:ext uri="{FF2B5EF4-FFF2-40B4-BE49-F238E27FC236}">
                    <a16:creationId xmlns:a16="http://schemas.microsoft.com/office/drawing/2014/main" id="{934FA0FF-8F77-491F-C660-01DE05C58401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CD6A915-D71E-C3BD-8538-8AD02640E2F8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id="{23A6B0F1-58F9-0283-1EA1-438E27996743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Arc 89">
                <a:extLst>
                  <a:ext uri="{FF2B5EF4-FFF2-40B4-BE49-F238E27FC236}">
                    <a16:creationId xmlns:a16="http://schemas.microsoft.com/office/drawing/2014/main" id="{793AEF57-473D-BD6D-B60C-11484F6556E1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Arc 90">
                <a:extLst>
                  <a:ext uri="{FF2B5EF4-FFF2-40B4-BE49-F238E27FC236}">
                    <a16:creationId xmlns:a16="http://schemas.microsoft.com/office/drawing/2014/main" id="{BF23FEA7-D2C1-3B4C-F09E-89842A86C09E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Arc 91">
                <a:extLst>
                  <a:ext uri="{FF2B5EF4-FFF2-40B4-BE49-F238E27FC236}">
                    <a16:creationId xmlns:a16="http://schemas.microsoft.com/office/drawing/2014/main" id="{DBB5169F-10EE-8FF4-B144-BD854C2152C4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7CD6D18-57B9-0D22-DA06-D1D30B4499C0}"/>
              </a:ext>
            </a:extLst>
          </p:cNvPr>
          <p:cNvGrpSpPr/>
          <p:nvPr/>
        </p:nvGrpSpPr>
        <p:grpSpPr>
          <a:xfrm>
            <a:off x="5539069" y="4912028"/>
            <a:ext cx="1798641" cy="1003865"/>
            <a:chOff x="4880711" y="2020685"/>
            <a:chExt cx="1798641" cy="1003865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A90B604-89ED-9045-BC8E-43CA1D9069EC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078F25CE-5788-2DCF-8025-0DEA8966F50A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123" name="Arc 122">
                <a:extLst>
                  <a:ext uri="{FF2B5EF4-FFF2-40B4-BE49-F238E27FC236}">
                    <a16:creationId xmlns:a16="http://schemas.microsoft.com/office/drawing/2014/main" id="{0FCD42FE-4708-C862-5628-12A9415D2B23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Arc 123">
                <a:extLst>
                  <a:ext uri="{FF2B5EF4-FFF2-40B4-BE49-F238E27FC236}">
                    <a16:creationId xmlns:a16="http://schemas.microsoft.com/office/drawing/2014/main" id="{9C63634D-6FEB-2008-1D8A-D52B6D18636C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Arc 124">
                <a:extLst>
                  <a:ext uri="{FF2B5EF4-FFF2-40B4-BE49-F238E27FC236}">
                    <a16:creationId xmlns:a16="http://schemas.microsoft.com/office/drawing/2014/main" id="{461D2470-CF3C-3424-4EFB-FAC095F39131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Arc 125">
                <a:extLst>
                  <a:ext uri="{FF2B5EF4-FFF2-40B4-BE49-F238E27FC236}">
                    <a16:creationId xmlns:a16="http://schemas.microsoft.com/office/drawing/2014/main" id="{DD276E7A-64F8-EF4D-FE71-967894DD3D29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8A19484E-BF92-0578-7A94-13FB57981E50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id="{2A045E85-20A1-C93D-5DF8-D5A36BD3BE88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Arc 119">
                <a:extLst>
                  <a:ext uri="{FF2B5EF4-FFF2-40B4-BE49-F238E27FC236}">
                    <a16:creationId xmlns:a16="http://schemas.microsoft.com/office/drawing/2014/main" id="{34E061C3-1930-9059-2A68-D8F3ECD45F35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19E326B0-F371-9129-1DE4-603EA943065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Arc 121">
                <a:extLst>
                  <a:ext uri="{FF2B5EF4-FFF2-40B4-BE49-F238E27FC236}">
                    <a16:creationId xmlns:a16="http://schemas.microsoft.com/office/drawing/2014/main" id="{FFAF56EC-8AD4-E7EB-6533-569970F72E6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CF23EEDE-6CE8-9C9F-AAE4-66EDA32F6224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115" name="Arc 114">
                <a:extLst>
                  <a:ext uri="{FF2B5EF4-FFF2-40B4-BE49-F238E27FC236}">
                    <a16:creationId xmlns:a16="http://schemas.microsoft.com/office/drawing/2014/main" id="{5DEDA904-4870-6374-1622-8022B4ADB99D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Arc 115">
                <a:extLst>
                  <a:ext uri="{FF2B5EF4-FFF2-40B4-BE49-F238E27FC236}">
                    <a16:creationId xmlns:a16="http://schemas.microsoft.com/office/drawing/2014/main" id="{88EE3843-658C-BC43-FC1A-0685E1BDFCED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Arc 116">
                <a:extLst>
                  <a:ext uri="{FF2B5EF4-FFF2-40B4-BE49-F238E27FC236}">
                    <a16:creationId xmlns:a16="http://schemas.microsoft.com/office/drawing/2014/main" id="{C4DECCD0-902D-297F-71BD-7E59BB386160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Arc 117">
                <a:extLst>
                  <a:ext uri="{FF2B5EF4-FFF2-40B4-BE49-F238E27FC236}">
                    <a16:creationId xmlns:a16="http://schemas.microsoft.com/office/drawing/2014/main" id="{60E47FCD-F499-5170-7C04-404BC026361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DE187088-F457-C7F4-AC71-0B49B7AB7F17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111" name="Arc 110">
                <a:extLst>
                  <a:ext uri="{FF2B5EF4-FFF2-40B4-BE49-F238E27FC236}">
                    <a16:creationId xmlns:a16="http://schemas.microsoft.com/office/drawing/2014/main" id="{0FDE7362-46E1-3839-2CCE-668C44C3B07F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Arc 111">
                <a:extLst>
                  <a:ext uri="{FF2B5EF4-FFF2-40B4-BE49-F238E27FC236}">
                    <a16:creationId xmlns:a16="http://schemas.microsoft.com/office/drawing/2014/main" id="{ADD46231-7C2B-FB67-8FD6-AFBD53574603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id="{0D7D9965-B9C8-16F4-31CB-93FF08491F5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Arc 113">
                <a:extLst>
                  <a:ext uri="{FF2B5EF4-FFF2-40B4-BE49-F238E27FC236}">
                    <a16:creationId xmlns:a16="http://schemas.microsoft.com/office/drawing/2014/main" id="{17DF61D7-6BC6-2F24-A1A1-780B884C6A82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57635A3A-FC76-E846-F465-00632372588E}"/>
              </a:ext>
            </a:extLst>
          </p:cNvPr>
          <p:cNvSpPr txBox="1"/>
          <p:nvPr/>
        </p:nvSpPr>
        <p:spPr>
          <a:xfrm>
            <a:off x="262132" y="6435576"/>
            <a:ext cx="2513770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6</a:t>
            </a:r>
            <a:r>
              <a:rPr lang="en-US" sz="1484" dirty="0"/>
              <a:t>Be (2 neutrons to 6 protons) Decays with 2 proton emission!</a:t>
            </a:r>
            <a:endParaRPr lang="en-US" sz="1484" baseline="300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AA0A059-990D-A672-3070-AACC04889680}"/>
              </a:ext>
            </a:extLst>
          </p:cNvPr>
          <p:cNvSpPr txBox="1"/>
          <p:nvPr/>
        </p:nvSpPr>
        <p:spPr>
          <a:xfrm>
            <a:off x="72392" y="2668772"/>
            <a:ext cx="1187846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999" dirty="0"/>
              <a:t>β</a:t>
            </a:r>
            <a:r>
              <a:rPr lang="en-US" sz="1999" dirty="0"/>
              <a:t> decay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9E11A55-19FE-7B1B-6CB1-500590231C91}"/>
              </a:ext>
            </a:extLst>
          </p:cNvPr>
          <p:cNvSpPr txBox="1"/>
          <p:nvPr/>
        </p:nvSpPr>
        <p:spPr>
          <a:xfrm>
            <a:off x="4582" y="-23079"/>
            <a:ext cx="1187846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999" dirty="0"/>
              <a:t>γ</a:t>
            </a:r>
            <a:r>
              <a:rPr lang="en-US" sz="1999" dirty="0"/>
              <a:t> decay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0D4F779-1CF5-1271-98BE-5733A268A5FB}"/>
              </a:ext>
            </a:extLst>
          </p:cNvPr>
          <p:cNvSpPr txBox="1"/>
          <p:nvPr/>
        </p:nvSpPr>
        <p:spPr>
          <a:xfrm>
            <a:off x="0" y="4457189"/>
            <a:ext cx="2628220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9" dirty="0"/>
              <a:t>Nucleon emission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351AFB9-A9C2-7A52-A7A3-3C1CBCD5C5AC}"/>
              </a:ext>
            </a:extLst>
          </p:cNvPr>
          <p:cNvSpPr/>
          <p:nvPr/>
        </p:nvSpPr>
        <p:spPr>
          <a:xfrm>
            <a:off x="0" y="4470278"/>
            <a:ext cx="10058400" cy="33021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41E11FFA-F077-A919-E5C3-4A2FED24EC3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27143" y="510321"/>
              <a:ext cx="1958991" cy="183371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58991" cy="1833714"/>
                    </a:xfrm>
                    <a:prstGeom prst="rect">
                      <a:avLst/>
                    </a:prstGeom>
                  </am3d:spPr>
                  <am3d:camera>
                    <am3d:pos x="0" y="0" z="758676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3961960" dz="182"/>
                    <am3d:scale>
                      <am3d:sx n="1000000" d="1000000"/>
                      <am3d:sy n="1000000" d="1000000"/>
                      <am3d:sz n="1000000" d="1000000"/>
                    </am3d:scale>
                    <am3d:rot ax="2078881" ay="-2266584" az="-13767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8619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41E11FFA-F077-A919-E5C3-4A2FED24EC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27143" y="510321"/>
                <a:ext cx="1958991" cy="18337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AFC9F4A-C306-C451-595E-56C4FAFE0F1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787198" y="611963"/>
              <a:ext cx="2156501" cy="18746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56501" cy="1874655"/>
                    </a:xfrm>
                    <a:prstGeom prst="rect">
                      <a:avLst/>
                    </a:prstGeom>
                  </am3d:spPr>
                  <am3d:camera>
                    <am3d:pos x="0" y="0" z="737211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2161963" dz="182"/>
                    <am3d:scale>
                      <am3d:sx n="1000000" d="1000000"/>
                      <am3d:sy n="1000000" d="1000000"/>
                      <am3d:sz n="1000000" d="1000000"/>
                    </am3d:scale>
                    <am3d:rot ax="2073866" ay="-1854017" az="-116903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0732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AFC9F4A-C306-C451-595E-56C4FAFE0F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87198" y="611963"/>
                <a:ext cx="2156501" cy="1874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A3385564-C462-048E-BB0F-F7CACE023D7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7464" y="444837"/>
              <a:ext cx="2116557" cy="182379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116557" cy="1823797"/>
                    </a:xfrm>
                    <a:prstGeom prst="rect">
                      <a:avLst/>
                    </a:prstGeom>
                  </am3d:spPr>
                  <am3d:camera>
                    <am3d:pos x="0" y="0" z="737211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2161966" dz="182"/>
                    <am3d:scale>
                      <am3d:sx n="1000000" d="1000000"/>
                      <am3d:sy n="1000000" d="1000000"/>
                      <am3d:sz n="1000000" d="1000000"/>
                    </am3d:scale>
                    <am3d:rot ax="2101884" ay="-2017116" az="-1272752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9810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A3385564-C462-048E-BB0F-F7CACE023D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7464" y="444837"/>
                <a:ext cx="2116557" cy="18237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2154DEE2-3E93-7974-81B8-3A365AFAA63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026613" y="2570012"/>
              <a:ext cx="1456284" cy="179031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456284" cy="1790319"/>
                    </a:xfrm>
                    <a:prstGeom prst="rect">
                      <a:avLst/>
                    </a:prstGeom>
                  </am3d:spPr>
                  <am3d:camera>
                    <am3d:pos x="0" y="0" z="75910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725" d="1000000"/>
                    <am3d:preTrans dx="405" dy="-17888587" dz="173"/>
                    <am3d:scale>
                      <am3d:sx n="1000000" d="1000000"/>
                      <am3d:sy n="1000000" d="1000000"/>
                      <am3d:sz n="1000000" d="1000000"/>
                    </am3d:scale>
                    <am3d:rot ax="2312457" ay="-1909795" az="-136731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9780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2154DEE2-3E93-7974-81B8-3A365AFAA6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26613" y="2570012"/>
                <a:ext cx="1456284" cy="1790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B52CC05E-F887-74CB-BC85-B9930FF63CE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70165" y="4007051"/>
              <a:ext cx="2161406" cy="2143444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161406" cy="2143444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2609008" ay="-2038664" az="-1675525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8475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B52CC05E-F887-74CB-BC85-B9930FF63C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70165" y="4007051"/>
                <a:ext cx="2161406" cy="21434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043A7FFD-556A-C280-1CD8-C6DD8556DA5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97207" y="4651509"/>
              <a:ext cx="2071339" cy="145007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2071339" cy="1450072"/>
                    </a:xfrm>
                    <a:prstGeom prst="rect">
                      <a:avLst/>
                    </a:prstGeom>
                  </am3d:spPr>
                  <am3d:camera>
                    <am3d:pos x="0" y="0" z="575010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2" d="1000000"/>
                    <am3d:preTrans dx="-300936" dy="-8418931" dz="116"/>
                    <am3d:scale>
                      <am3d:sx n="1000000" d="1000000"/>
                      <am3d:sy n="1000000" d="1000000"/>
                      <am3d:sz n="1000000" d="1000000"/>
                    </am3d:scale>
                    <am3d:rot ax="2784995" ay="-2002464" az="-180168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1351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043A7FFD-556A-C280-1CD8-C6DD8556DA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97207" y="4651509"/>
                <a:ext cx="2071339" cy="1450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4788B469-ADE5-E67C-96DB-E71ADE764C0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568997" y="5785582"/>
              <a:ext cx="2161406" cy="1844528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2161406" cy="1844528"/>
                    </a:xfrm>
                    <a:prstGeom prst="rect">
                      <a:avLst/>
                    </a:prstGeom>
                  </am3d:spPr>
                  <am3d:camera>
                    <am3d:pos x="0" y="0" z="722010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80846" d="1000000"/>
                    <am3d:preTrans dx="2432396" dy="-11297831" dz="2007046"/>
                    <am3d:scale>
                      <am3d:sx n="1000000" d="1000000"/>
                      <am3d:sy n="1000000" d="1000000"/>
                      <am3d:sz n="1000000" d="1000000"/>
                    </am3d:scale>
                    <am3d:rot ax="2043527" ay="-2325586" az="-1376333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26061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4788B469-ADE5-E67C-96DB-E71ADE764C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68997" y="5785582"/>
                <a:ext cx="2161406" cy="1844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3BC6DFFE-2997-17CE-8853-9E52AE245A0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298018" y="5944916"/>
              <a:ext cx="1414055" cy="1685194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414055" cy="1685194"/>
                    </a:xfrm>
                    <a:prstGeom prst="rect">
                      <a:avLst/>
                    </a:prstGeom>
                  </am3d:spPr>
                  <am3d:camera>
                    <am3d:pos x="0" y="0" z="786147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603374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97975" ay="-2018159" az="-1572818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688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3BC6DFFE-2997-17CE-8853-9E52AE245A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98018" y="5944916"/>
                <a:ext cx="1414055" cy="1685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B5828167-1BCC-82F7-49BF-FBCC21B4BF9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884458" y="2654900"/>
              <a:ext cx="1611327" cy="1618637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611327" cy="1618637"/>
                    </a:xfrm>
                    <a:prstGeom prst="rect">
                      <a:avLst/>
                    </a:prstGeom>
                  </am3d:spPr>
                  <am3d:camera>
                    <am3d:pos x="0" y="0" z="719473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723" d="1000000"/>
                    <am3d:preTrans dx="407" dy="-15241088" dz="-66846"/>
                    <am3d:scale>
                      <am3d:sx n="1000000" d="1000000"/>
                      <am3d:sy n="1000000" d="1000000"/>
                      <am3d:sz n="1000000" d="1000000"/>
                    </am3d:scale>
                    <am3d:rot ax="8068868" ay="1763512" az="9206793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8137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B5828167-1BCC-82F7-49BF-FBCC21B4BF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84458" y="2654900"/>
                <a:ext cx="1611327" cy="161863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527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4F9D826F-60E7-4DA0-9E28-4DBEC92441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4351345"/>
                  </p:ext>
                </p:extLst>
              </p:nvPr>
            </p:nvGraphicFramePr>
            <p:xfrm>
              <a:off x="252470" y="482211"/>
              <a:ext cx="1382295" cy="120354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82295" cy="1203548"/>
                    </a:xfrm>
                    <a:prstGeom prst="rect">
                      <a:avLst/>
                    </a:prstGeom>
                  </am3d:spPr>
                  <am3d:camera>
                    <am3d:pos x="0" y="0" z="67370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4084271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788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4F9D826F-60E7-4DA0-9E28-4DBEC92441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2470" y="482211"/>
                <a:ext cx="1382295" cy="1203548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14386" y="36012"/>
            <a:ext cx="3343517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1. Neutrons (Blue) always go down first AND must be pointed the same direction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A81A6C-A966-4055-BBF6-F5552C3DF991}"/>
              </a:ext>
            </a:extLst>
          </p:cNvPr>
          <p:cNvGrpSpPr/>
          <p:nvPr/>
        </p:nvGrpSpPr>
        <p:grpSpPr>
          <a:xfrm>
            <a:off x="1723881" y="790485"/>
            <a:ext cx="502757" cy="435694"/>
            <a:chOff x="989813" y="1018095"/>
            <a:chExt cx="1941922" cy="1885361"/>
          </a:xfrm>
        </p:grpSpPr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0603E60-9067-474A-AF66-F52B9B6F240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3" name="Diagonal Stripe 12">
              <a:extLst>
                <a:ext uri="{FF2B5EF4-FFF2-40B4-BE49-F238E27FC236}">
                  <a16:creationId xmlns:a16="http://schemas.microsoft.com/office/drawing/2014/main" id="{CFFB25B8-6568-4AD6-A61A-A3BB0665AFF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AA1FF0-A6D4-4786-BE89-5E193DEE9AF4}"/>
              </a:ext>
            </a:extLst>
          </p:cNvPr>
          <p:cNvCxnSpPr>
            <a:cxnSpLocks/>
          </p:cNvCxnSpPr>
          <p:nvPr/>
        </p:nvCxnSpPr>
        <p:spPr>
          <a:xfrm>
            <a:off x="0" y="2587752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71C1F12-BC44-427B-96DB-FAA38104C984}"/>
              </a:ext>
            </a:extLst>
          </p:cNvPr>
          <p:cNvCxnSpPr>
            <a:cxnSpLocks/>
          </p:cNvCxnSpPr>
          <p:nvPr/>
        </p:nvCxnSpPr>
        <p:spPr>
          <a:xfrm>
            <a:off x="0" y="5184648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A9E20AD-8EAC-4F9A-B27B-488DC538857A}"/>
              </a:ext>
            </a:extLst>
          </p:cNvPr>
          <p:cNvCxnSpPr>
            <a:cxnSpLocks/>
          </p:cNvCxnSpPr>
          <p:nvPr/>
        </p:nvCxnSpPr>
        <p:spPr>
          <a:xfrm>
            <a:off x="3355848" y="2"/>
            <a:ext cx="0" cy="77723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04D527B-831D-4252-B898-6736A290216C}"/>
              </a:ext>
            </a:extLst>
          </p:cNvPr>
          <p:cNvCxnSpPr>
            <a:cxnSpLocks/>
            <a:endCxn id="102" idx="2"/>
          </p:cNvCxnSpPr>
          <p:nvPr/>
        </p:nvCxnSpPr>
        <p:spPr>
          <a:xfrm flipH="1">
            <a:off x="6699118" y="1"/>
            <a:ext cx="3435" cy="51819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3329626" y="13423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2. Protons (Red) can go next, but you must leave 1 block’s space between them!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FB3286C-EA70-408D-99AC-09395F0E8943}"/>
              </a:ext>
            </a:extLst>
          </p:cNvPr>
          <p:cNvGrpSpPr/>
          <p:nvPr/>
        </p:nvGrpSpPr>
        <p:grpSpPr>
          <a:xfrm>
            <a:off x="4783012" y="834252"/>
            <a:ext cx="502757" cy="435694"/>
            <a:chOff x="989813" y="1018095"/>
            <a:chExt cx="1941922" cy="1885361"/>
          </a:xfrm>
        </p:grpSpPr>
        <p:sp>
          <p:nvSpPr>
            <p:cNvPr id="49" name="Diagonal Stripe 48">
              <a:extLst>
                <a:ext uri="{FF2B5EF4-FFF2-40B4-BE49-F238E27FC236}">
                  <a16:creationId xmlns:a16="http://schemas.microsoft.com/office/drawing/2014/main" id="{2E83B1C5-B27B-4FA0-8AE0-0E4109F9CA7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50" name="Diagonal Stripe 49">
              <a:extLst>
                <a:ext uri="{FF2B5EF4-FFF2-40B4-BE49-F238E27FC236}">
                  <a16:creationId xmlns:a16="http://schemas.microsoft.com/office/drawing/2014/main" id="{A5F5CD52-DCB0-48E3-BCEC-2A9101F9040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3940494"/>
                  </p:ext>
                </p:extLst>
              </p:nvPr>
            </p:nvGraphicFramePr>
            <p:xfrm>
              <a:off x="729692" y="2995170"/>
              <a:ext cx="1956284" cy="19201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56284" cy="1920155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0400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9692" y="2995170"/>
                <a:ext cx="1956284" cy="1920155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112783" y="2614611"/>
            <a:ext cx="3043446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4. If you’ve hit a magic number on your tracker, you get a piece of cardboard!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3" name="3D Model 52">
                <a:extLst>
                  <a:ext uri="{FF2B5EF4-FFF2-40B4-BE49-F238E27FC236}">
                    <a16:creationId xmlns:a16="http://schemas.microsoft.com/office/drawing/2014/main" id="{D848F03F-C7E1-46C6-979B-084301E87C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0949263"/>
                  </p:ext>
                </p:extLst>
              </p:nvPr>
            </p:nvGraphicFramePr>
            <p:xfrm>
              <a:off x="3490188" y="436014"/>
              <a:ext cx="1250725" cy="129594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50725" cy="1295942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3909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3" name="3D Model 52">
                <a:extLst>
                  <a:ext uri="{FF2B5EF4-FFF2-40B4-BE49-F238E27FC236}">
                    <a16:creationId xmlns:a16="http://schemas.microsoft.com/office/drawing/2014/main" id="{D848F03F-C7E1-46C6-979B-084301E87C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90188" y="436014"/>
                <a:ext cx="1250725" cy="12959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4" name="3D Model 53">
                <a:extLst>
                  <a:ext uri="{FF2B5EF4-FFF2-40B4-BE49-F238E27FC236}">
                    <a16:creationId xmlns:a16="http://schemas.microsoft.com/office/drawing/2014/main" id="{D1E29CCB-C78E-4ABA-B474-B87F65247E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2617175"/>
                  </p:ext>
                </p:extLst>
              </p:nvPr>
            </p:nvGraphicFramePr>
            <p:xfrm>
              <a:off x="5524624" y="1217806"/>
              <a:ext cx="1079452" cy="131724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079452" cy="1317244"/>
                    </a:xfrm>
                    <a:prstGeom prst="rect">
                      <a:avLst/>
                    </a:prstGeom>
                  </am3d:spPr>
                  <am3d:camera>
                    <am3d:pos x="0" y="0" z="747785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3073069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3608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4" name="3D Model 53">
                <a:extLst>
                  <a:ext uri="{FF2B5EF4-FFF2-40B4-BE49-F238E27FC236}">
                    <a16:creationId xmlns:a16="http://schemas.microsoft.com/office/drawing/2014/main" id="{D1E29CCB-C78E-4ABA-B474-B87F65247E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24624" y="1217806"/>
                <a:ext cx="1079452" cy="1317244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98D73FD9-89E3-408D-A3B3-638E38A861C1}"/>
              </a:ext>
            </a:extLst>
          </p:cNvPr>
          <p:cNvSpPr>
            <a:spLocks noChangeAspect="1"/>
          </p:cNvSpPr>
          <p:nvPr/>
        </p:nvSpPr>
        <p:spPr>
          <a:xfrm>
            <a:off x="4850860" y="1738688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7" name="3D Model 56">
                <a:extLst>
                  <a:ext uri="{FF2B5EF4-FFF2-40B4-BE49-F238E27FC236}">
                    <a16:creationId xmlns:a16="http://schemas.microsoft.com/office/drawing/2014/main" id="{ECAE3729-DFDF-4121-BD8B-3ECB181104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59047699"/>
                  </p:ext>
                </p:extLst>
              </p:nvPr>
            </p:nvGraphicFramePr>
            <p:xfrm>
              <a:off x="729692" y="5765052"/>
              <a:ext cx="1693089" cy="18494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693089" cy="1849495"/>
                    </a:xfrm>
                    <a:prstGeom prst="rect">
                      <a:avLst/>
                    </a:prstGeom>
                  </am3d:spPr>
                  <am3d:camera>
                    <am3d:pos x="0" y="0" z="756484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786532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9007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7" name="3D Model 56">
                <a:extLst>
                  <a:ext uri="{FF2B5EF4-FFF2-40B4-BE49-F238E27FC236}">
                    <a16:creationId xmlns:a16="http://schemas.microsoft.com/office/drawing/2014/main" id="{ECAE3729-DFDF-4121-BD8B-3ECB181104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9692" y="5765052"/>
                <a:ext cx="1693089" cy="1849495"/>
              </a:xfrm>
              <a:prstGeom prst="rect">
                <a:avLst/>
              </a:prstGeom>
            </p:spPr>
          </p:pic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9A0E82FC-991A-4237-9EFB-A5C647074C3A}"/>
              </a:ext>
            </a:extLst>
          </p:cNvPr>
          <p:cNvSpPr txBox="1"/>
          <p:nvPr/>
        </p:nvSpPr>
        <p:spPr>
          <a:xfrm>
            <a:off x="112783" y="5262528"/>
            <a:ext cx="3043446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7. Remember, at each new level, neutrons go first! They also CAN go next to each other!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1304C45-9CC3-4787-8596-107A3BDB09FE}"/>
              </a:ext>
            </a:extLst>
          </p:cNvPr>
          <p:cNvSpPr txBox="1"/>
          <p:nvPr/>
        </p:nvSpPr>
        <p:spPr>
          <a:xfrm>
            <a:off x="3346714" y="2602755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5. You do not get a piece of cardboard if you haven’t filled up the levels for BOTH protons and neutrons.</a:t>
            </a:r>
          </a:p>
        </p:txBody>
      </p:sp>
      <p:sp>
        <p:nvSpPr>
          <p:cNvPr id="67" name="Multiplication Sign 66">
            <a:extLst>
              <a:ext uri="{FF2B5EF4-FFF2-40B4-BE49-F238E27FC236}">
                <a16:creationId xmlns:a16="http://schemas.microsoft.com/office/drawing/2014/main" id="{6651D4F8-86D2-4EF3-B400-D7135062679C}"/>
              </a:ext>
            </a:extLst>
          </p:cNvPr>
          <p:cNvSpPr>
            <a:spLocks noChangeAspect="1"/>
          </p:cNvSpPr>
          <p:nvPr/>
        </p:nvSpPr>
        <p:spPr>
          <a:xfrm>
            <a:off x="4851729" y="435160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8" name="3D Model 67">
                <a:extLst>
                  <a:ext uri="{FF2B5EF4-FFF2-40B4-BE49-F238E27FC236}">
                    <a16:creationId xmlns:a16="http://schemas.microsoft.com/office/drawing/2014/main" id="{4953A529-415E-4307-A1D4-C7AA462E74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80320277"/>
                  </p:ext>
                </p:extLst>
              </p:nvPr>
            </p:nvGraphicFramePr>
            <p:xfrm>
              <a:off x="5389770" y="3869652"/>
              <a:ext cx="1304108" cy="1280023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304108" cy="1280023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3599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8" name="3D Model 67">
                <a:extLst>
                  <a:ext uri="{FF2B5EF4-FFF2-40B4-BE49-F238E27FC236}">
                    <a16:creationId xmlns:a16="http://schemas.microsoft.com/office/drawing/2014/main" id="{4953A529-415E-4307-A1D4-C7AA462E74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89770" y="3869652"/>
                <a:ext cx="1304108" cy="1280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1" name="3D Model 70">
                <a:extLst>
                  <a:ext uri="{FF2B5EF4-FFF2-40B4-BE49-F238E27FC236}">
                    <a16:creationId xmlns:a16="http://schemas.microsoft.com/office/drawing/2014/main" id="{A53694C3-72B8-48E5-B0E9-EC53C16608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8442792"/>
                  </p:ext>
                </p:extLst>
              </p:nvPr>
            </p:nvGraphicFramePr>
            <p:xfrm>
              <a:off x="1873620" y="1339483"/>
              <a:ext cx="1370100" cy="1196647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70100" cy="1196647"/>
                    </a:xfrm>
                    <a:prstGeom prst="rect">
                      <a:avLst/>
                    </a:prstGeom>
                  </am3d:spPr>
                  <am3d:camera>
                    <am3d:pos x="0" y="0" z="602635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751410" d="1000000"/>
                    <am3d:preTrans dx="-3940415" dy="-3190189" dz="17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5502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1" name="3D Model 70">
                <a:extLst>
                  <a:ext uri="{FF2B5EF4-FFF2-40B4-BE49-F238E27FC236}">
                    <a16:creationId xmlns:a16="http://schemas.microsoft.com/office/drawing/2014/main" id="{A53694C3-72B8-48E5-B0E9-EC53C16608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73620" y="1339483"/>
                <a:ext cx="1370100" cy="1196647"/>
              </a:xfrm>
              <a:prstGeom prst="rect">
                <a:avLst/>
              </a:prstGeom>
            </p:spPr>
          </p:pic>
        </mc:Fallback>
      </mc:AlternateContent>
      <p:sp>
        <p:nvSpPr>
          <p:cNvPr id="70" name="Multiplication Sign 69">
            <a:extLst>
              <a:ext uri="{FF2B5EF4-FFF2-40B4-BE49-F238E27FC236}">
                <a16:creationId xmlns:a16="http://schemas.microsoft.com/office/drawing/2014/main" id="{E3181ECE-3C97-46D6-BFA7-97237EF53D7E}"/>
              </a:ext>
            </a:extLst>
          </p:cNvPr>
          <p:cNvSpPr>
            <a:spLocks noChangeAspect="1"/>
          </p:cNvSpPr>
          <p:nvPr/>
        </p:nvSpPr>
        <p:spPr>
          <a:xfrm>
            <a:off x="1423788" y="1763074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71BC0E-D1A4-4FE8-92F3-077997041C78}"/>
              </a:ext>
            </a:extLst>
          </p:cNvPr>
          <p:cNvSpPr txBox="1"/>
          <p:nvPr/>
        </p:nvSpPr>
        <p:spPr>
          <a:xfrm>
            <a:off x="6697312" y="27261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3. Each level must be separate from other levels for protons and neutrons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7E7CD26-65CA-432E-A5BA-575CF200005B}"/>
              </a:ext>
            </a:extLst>
          </p:cNvPr>
          <p:cNvGrpSpPr/>
          <p:nvPr/>
        </p:nvGrpSpPr>
        <p:grpSpPr>
          <a:xfrm>
            <a:off x="8334520" y="679218"/>
            <a:ext cx="502757" cy="435694"/>
            <a:chOff x="989813" y="1018095"/>
            <a:chExt cx="1941922" cy="1885361"/>
          </a:xfrm>
        </p:grpSpPr>
        <p:sp>
          <p:nvSpPr>
            <p:cNvPr id="80" name="Diagonal Stripe 79">
              <a:extLst>
                <a:ext uri="{FF2B5EF4-FFF2-40B4-BE49-F238E27FC236}">
                  <a16:creationId xmlns:a16="http://schemas.microsoft.com/office/drawing/2014/main" id="{DD582697-AC0A-4F59-B935-268C61A06D87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81" name="Diagonal Stripe 80">
              <a:extLst>
                <a:ext uri="{FF2B5EF4-FFF2-40B4-BE49-F238E27FC236}">
                  <a16:creationId xmlns:a16="http://schemas.microsoft.com/office/drawing/2014/main" id="{BF6BD940-E391-4600-B9CF-1ADCD9661994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82" name="Multiplication Sign 81">
            <a:extLst>
              <a:ext uri="{FF2B5EF4-FFF2-40B4-BE49-F238E27FC236}">
                <a16:creationId xmlns:a16="http://schemas.microsoft.com/office/drawing/2014/main" id="{A69BF730-B072-4507-9A5A-599ABC3BE810}"/>
              </a:ext>
            </a:extLst>
          </p:cNvPr>
          <p:cNvSpPr>
            <a:spLocks noChangeAspect="1"/>
          </p:cNvSpPr>
          <p:nvPr/>
        </p:nvSpPr>
        <p:spPr>
          <a:xfrm>
            <a:off x="7992561" y="173672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3" name="3D Model 82">
                <a:extLst>
                  <a:ext uri="{FF2B5EF4-FFF2-40B4-BE49-F238E27FC236}">
                    <a16:creationId xmlns:a16="http://schemas.microsoft.com/office/drawing/2014/main" id="{25377283-FE62-47CC-8193-DE0F0D8012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7148515"/>
                  </p:ext>
                </p:extLst>
              </p:nvPr>
            </p:nvGraphicFramePr>
            <p:xfrm>
              <a:off x="7027508" y="367113"/>
              <a:ext cx="1288090" cy="1334658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288090" cy="1334658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4324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3" name="3D Model 82">
                <a:extLst>
                  <a:ext uri="{FF2B5EF4-FFF2-40B4-BE49-F238E27FC236}">
                    <a16:creationId xmlns:a16="http://schemas.microsoft.com/office/drawing/2014/main" id="{25377283-FE62-47CC-8193-DE0F0D8012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27508" y="367113"/>
                <a:ext cx="1288090" cy="1334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4" name="3D Model 83">
                <a:extLst>
                  <a:ext uri="{FF2B5EF4-FFF2-40B4-BE49-F238E27FC236}">
                    <a16:creationId xmlns:a16="http://schemas.microsoft.com/office/drawing/2014/main" id="{2B93E5F0-7B01-43E3-99BD-5ACFBD4B30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9102082"/>
                  </p:ext>
                </p:extLst>
              </p:nvPr>
            </p:nvGraphicFramePr>
            <p:xfrm>
              <a:off x="8603617" y="1217487"/>
              <a:ext cx="1410734" cy="1283760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410734" cy="1283760"/>
                    </a:xfrm>
                    <a:prstGeom prst="rect">
                      <a:avLst/>
                    </a:prstGeom>
                  </am3d:spPr>
                  <am3d:camera>
                    <am3d:pos x="0" y="0" z="66888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11119" d="1000000"/>
                    <am3d:preTrans dx="0" dy="-8635021" dz="198017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4840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4" name="3D Model 83">
                <a:extLst>
                  <a:ext uri="{FF2B5EF4-FFF2-40B4-BE49-F238E27FC236}">
                    <a16:creationId xmlns:a16="http://schemas.microsoft.com/office/drawing/2014/main" id="{2B93E5F0-7B01-43E3-99BD-5ACFBD4B30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03617" y="1217487"/>
                <a:ext cx="1410734" cy="1283760"/>
              </a:xfrm>
              <a:prstGeom prst="rect">
                <a:avLst/>
              </a:prstGeom>
            </p:spPr>
          </p:pic>
        </mc:Fallback>
      </mc:AlternateContent>
      <p:sp>
        <p:nvSpPr>
          <p:cNvPr id="92" name="Right Triangle 91">
            <a:extLst>
              <a:ext uri="{FF2B5EF4-FFF2-40B4-BE49-F238E27FC236}">
                <a16:creationId xmlns:a16="http://schemas.microsoft.com/office/drawing/2014/main" id="{AA9CCE28-1364-4307-90D4-D458E5A7AE3B}"/>
              </a:ext>
            </a:extLst>
          </p:cNvPr>
          <p:cNvSpPr/>
          <p:nvPr/>
        </p:nvSpPr>
        <p:spPr>
          <a:xfrm flipH="1">
            <a:off x="-2" y="576640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Triangle 92">
            <a:extLst>
              <a:ext uri="{FF2B5EF4-FFF2-40B4-BE49-F238E27FC236}">
                <a16:creationId xmlns:a16="http://schemas.microsoft.com/office/drawing/2014/main" id="{3A015BAB-5487-408D-B44B-C1B0E9CC32E4}"/>
              </a:ext>
            </a:extLst>
          </p:cNvPr>
          <p:cNvSpPr/>
          <p:nvPr/>
        </p:nvSpPr>
        <p:spPr>
          <a:xfrm flipH="1">
            <a:off x="3348544" y="577051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Triangle 93">
            <a:extLst>
              <a:ext uri="{FF2B5EF4-FFF2-40B4-BE49-F238E27FC236}">
                <a16:creationId xmlns:a16="http://schemas.microsoft.com/office/drawing/2014/main" id="{D26FC109-3E4E-47E1-8347-03B0F5A56AB9}"/>
              </a:ext>
            </a:extLst>
          </p:cNvPr>
          <p:cNvSpPr/>
          <p:nvPr/>
        </p:nvSpPr>
        <p:spPr>
          <a:xfrm flipH="1">
            <a:off x="6693060" y="578312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6" name="3D Model 95">
                <a:extLst>
                  <a:ext uri="{FF2B5EF4-FFF2-40B4-BE49-F238E27FC236}">
                    <a16:creationId xmlns:a16="http://schemas.microsoft.com/office/drawing/2014/main" id="{37D007F5-A969-4E92-9598-673C307054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4080806"/>
                  </p:ext>
                </p:extLst>
              </p:nvPr>
            </p:nvGraphicFramePr>
            <p:xfrm>
              <a:off x="7432257" y="3013019"/>
              <a:ext cx="1896448" cy="2044006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1896448" cy="2044006"/>
                    </a:xfrm>
                    <a:prstGeom prst="rect">
                      <a:avLst/>
                    </a:prstGeom>
                  </am3d:spPr>
                  <am3d:camera>
                    <am3d:pos x="0" y="0" z="747785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073050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21116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6" name="3D Model 95">
                <a:extLst>
                  <a:ext uri="{FF2B5EF4-FFF2-40B4-BE49-F238E27FC236}">
                    <a16:creationId xmlns:a16="http://schemas.microsoft.com/office/drawing/2014/main" id="{37D007F5-A969-4E92-9598-673C307054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32257" y="3013019"/>
                <a:ext cx="1896448" cy="2044006"/>
              </a:xfrm>
              <a:prstGeom prst="rect">
                <a:avLst/>
              </a:prstGeom>
            </p:spPr>
          </p:pic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5AB9CBB8-2679-4561-BB32-E7E02A3CD6BB}"/>
              </a:ext>
            </a:extLst>
          </p:cNvPr>
          <p:cNvSpPr txBox="1"/>
          <p:nvPr/>
        </p:nvSpPr>
        <p:spPr>
          <a:xfrm>
            <a:off x="6742020" y="2683229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6. Once you start a new level, you cannot add any more to the previous level!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8" name="3D Model 97">
                <a:extLst>
                  <a:ext uri="{FF2B5EF4-FFF2-40B4-BE49-F238E27FC236}">
                    <a16:creationId xmlns:a16="http://schemas.microsoft.com/office/drawing/2014/main" id="{016EE5D8-86A0-451F-8CE3-50386A5428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6062128"/>
                  </p:ext>
                </p:extLst>
              </p:nvPr>
            </p:nvGraphicFramePr>
            <p:xfrm>
              <a:off x="3430436" y="3136439"/>
              <a:ext cx="1158108" cy="1268856"/>
            </p:xfrm>
            <a:graphic>
              <a:graphicData uri="http://schemas.microsoft.com/office/drawing/2017/model3d">
                <am3d:model3d r:embed="rId22">
                  <am3d:spPr>
                    <a:xfrm>
                      <a:off x="0" y="0"/>
                      <a:ext cx="1158108" cy="1268856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13618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8" name="3D Model 97">
                <a:extLst>
                  <a:ext uri="{FF2B5EF4-FFF2-40B4-BE49-F238E27FC236}">
                    <a16:creationId xmlns:a16="http://schemas.microsoft.com/office/drawing/2014/main" id="{016EE5D8-86A0-451F-8CE3-50386A5428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30436" y="3136439"/>
                <a:ext cx="1158108" cy="1268856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FEAA8C77-3213-4D07-92EB-5F8BDA3C1BFE}"/>
              </a:ext>
            </a:extLst>
          </p:cNvPr>
          <p:cNvGrpSpPr/>
          <p:nvPr/>
        </p:nvGrpSpPr>
        <p:grpSpPr>
          <a:xfrm>
            <a:off x="4621324" y="3535945"/>
            <a:ext cx="502757" cy="435694"/>
            <a:chOff x="989813" y="1018095"/>
            <a:chExt cx="1941922" cy="1885361"/>
          </a:xfrm>
        </p:grpSpPr>
        <p:sp>
          <p:nvSpPr>
            <p:cNvPr id="100" name="Diagonal Stripe 99">
              <a:extLst>
                <a:ext uri="{FF2B5EF4-FFF2-40B4-BE49-F238E27FC236}">
                  <a16:creationId xmlns:a16="http://schemas.microsoft.com/office/drawing/2014/main" id="{4406D20D-167B-41EA-B94D-6C864067DC54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01" name="Diagonal Stripe 100">
              <a:extLst>
                <a:ext uri="{FF2B5EF4-FFF2-40B4-BE49-F238E27FC236}">
                  <a16:creationId xmlns:a16="http://schemas.microsoft.com/office/drawing/2014/main" id="{4E1D7F4C-780C-4958-B4B7-6D1832C53A8A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102" name="Right Triangle 101">
            <a:extLst>
              <a:ext uri="{FF2B5EF4-FFF2-40B4-BE49-F238E27FC236}">
                <a16:creationId xmlns:a16="http://schemas.microsoft.com/office/drawing/2014/main" id="{BAAE2F11-A62D-4D0D-955E-F6CFE069E1EF}"/>
              </a:ext>
            </a:extLst>
          </p:cNvPr>
          <p:cNvSpPr/>
          <p:nvPr/>
        </p:nvSpPr>
        <p:spPr>
          <a:xfrm flipH="1">
            <a:off x="3339839" y="3170807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F411BF-D25B-9831-55A9-3C102E3ADB40}"/>
              </a:ext>
            </a:extLst>
          </p:cNvPr>
          <p:cNvSpPr/>
          <p:nvPr/>
        </p:nvSpPr>
        <p:spPr>
          <a:xfrm>
            <a:off x="-6060" y="0"/>
            <a:ext cx="10058400" cy="7772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4C7DBE-C248-8665-A29F-8DF6FFE03843}"/>
              </a:ext>
            </a:extLst>
          </p:cNvPr>
          <p:cNvSpPr txBox="1"/>
          <p:nvPr/>
        </p:nvSpPr>
        <p:spPr>
          <a:xfrm>
            <a:off x="3472387" y="5311472"/>
            <a:ext cx="3043446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8. Don’t forget to update your tracker as you go!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B39E175B-0AB9-2257-63F5-FDB100B2E1A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190237" y="5262528"/>
            <a:ext cx="2364926" cy="225095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1" name="3D Model 90">
                <a:extLst>
                  <a:ext uri="{FF2B5EF4-FFF2-40B4-BE49-F238E27FC236}">
                    <a16:creationId xmlns:a16="http://schemas.microsoft.com/office/drawing/2014/main" id="{221481BE-CFB6-5961-6E9E-0B55EDD30E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3795961"/>
                  </p:ext>
                </p:extLst>
              </p:nvPr>
            </p:nvGraphicFramePr>
            <p:xfrm>
              <a:off x="3555469" y="5743394"/>
              <a:ext cx="1693089" cy="18494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693089" cy="1849495"/>
                    </a:xfrm>
                    <a:prstGeom prst="rect">
                      <a:avLst/>
                    </a:prstGeom>
                  </am3d:spPr>
                  <am3d:camera>
                    <am3d:pos x="0" y="0" z="756484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786532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9007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1" name="3D Model 90">
                <a:extLst>
                  <a:ext uri="{FF2B5EF4-FFF2-40B4-BE49-F238E27FC236}">
                    <a16:creationId xmlns:a16="http://schemas.microsoft.com/office/drawing/2014/main" id="{221481BE-CFB6-5961-6E9E-0B55EDD30E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55469" y="5743394"/>
                <a:ext cx="1693089" cy="1849495"/>
              </a:xfrm>
              <a:prstGeom prst="rect">
                <a:avLst/>
              </a:prstGeom>
            </p:spPr>
          </p:pic>
        </mc:Fallback>
      </mc:AlternateContent>
      <p:sp>
        <p:nvSpPr>
          <p:cNvPr id="95" name="TextBox 94">
            <a:extLst>
              <a:ext uri="{FF2B5EF4-FFF2-40B4-BE49-F238E27FC236}">
                <a16:creationId xmlns:a16="http://schemas.microsoft.com/office/drawing/2014/main" id="{74CDB9DB-5F30-6E75-3B93-69D5DB9283D7}"/>
              </a:ext>
            </a:extLst>
          </p:cNvPr>
          <p:cNvSpPr txBox="1"/>
          <p:nvPr/>
        </p:nvSpPr>
        <p:spPr>
          <a:xfrm>
            <a:off x="5511160" y="7101713"/>
            <a:ext cx="1253418" cy="320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 Protons!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594AA58-C0B6-2FC0-BF12-3233554672FB}"/>
              </a:ext>
            </a:extLst>
          </p:cNvPr>
          <p:cNvSpPr txBox="1"/>
          <p:nvPr/>
        </p:nvSpPr>
        <p:spPr>
          <a:xfrm>
            <a:off x="5511160" y="6077720"/>
            <a:ext cx="1253418" cy="32072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5 Neutrons!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3F1D1C-7585-5B60-861B-D7BECD13D286}"/>
              </a:ext>
            </a:extLst>
          </p:cNvPr>
          <p:cNvCxnSpPr>
            <a:cxnSpLocks/>
            <a:stCxn id="95" idx="1"/>
          </p:cNvCxnSpPr>
          <p:nvPr/>
        </p:nvCxnSpPr>
        <p:spPr>
          <a:xfrm flipH="1" flipV="1">
            <a:off x="4783012" y="7171397"/>
            <a:ext cx="728148" cy="90681"/>
          </a:xfrm>
          <a:prstGeom prst="straightConnector1">
            <a:avLst/>
          </a:prstGeom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90B20D7-36A6-A5D0-9B97-EBE0479DF787}"/>
              </a:ext>
            </a:extLst>
          </p:cNvPr>
          <p:cNvCxnSpPr>
            <a:cxnSpLocks/>
            <a:stCxn id="95" idx="1"/>
          </p:cNvCxnSpPr>
          <p:nvPr/>
        </p:nvCxnSpPr>
        <p:spPr>
          <a:xfrm flipH="1" flipV="1">
            <a:off x="5119003" y="6786378"/>
            <a:ext cx="392157" cy="475700"/>
          </a:xfrm>
          <a:prstGeom prst="straightConnector1">
            <a:avLst/>
          </a:prstGeom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534430E-F801-EAA8-1B8F-DB4F7632FA2F}"/>
              </a:ext>
            </a:extLst>
          </p:cNvPr>
          <p:cNvCxnSpPr>
            <a:cxnSpLocks/>
            <a:stCxn id="106" idx="1"/>
          </p:cNvCxnSpPr>
          <p:nvPr/>
        </p:nvCxnSpPr>
        <p:spPr>
          <a:xfrm flipH="1">
            <a:off x="4361961" y="6238085"/>
            <a:ext cx="1149199" cy="119248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B265C918-67C1-8CDA-BE98-CA8776FDD624}"/>
              </a:ext>
            </a:extLst>
          </p:cNvPr>
          <p:cNvCxnSpPr>
            <a:cxnSpLocks/>
            <a:stCxn id="106" idx="1"/>
          </p:cNvCxnSpPr>
          <p:nvPr/>
        </p:nvCxnSpPr>
        <p:spPr>
          <a:xfrm flipH="1" flipV="1">
            <a:off x="4180114" y="6152860"/>
            <a:ext cx="1331046" cy="85225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E18F572-3EF1-75AF-2AE5-7A36558567DE}"/>
              </a:ext>
            </a:extLst>
          </p:cNvPr>
          <p:cNvCxnSpPr>
            <a:cxnSpLocks/>
            <a:stCxn id="106" idx="2"/>
          </p:cNvCxnSpPr>
          <p:nvPr/>
        </p:nvCxnSpPr>
        <p:spPr>
          <a:xfrm flipH="1">
            <a:off x="4850859" y="6398449"/>
            <a:ext cx="1287010" cy="587460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864CF731-4B76-B611-3D3C-E2CE3D482908}"/>
              </a:ext>
            </a:extLst>
          </p:cNvPr>
          <p:cNvCxnSpPr>
            <a:cxnSpLocks/>
            <a:stCxn id="106" idx="2"/>
          </p:cNvCxnSpPr>
          <p:nvPr/>
        </p:nvCxnSpPr>
        <p:spPr>
          <a:xfrm flipH="1">
            <a:off x="4621324" y="6398449"/>
            <a:ext cx="1516545" cy="131708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493A10D0-C44F-7D37-D66B-D30D6473ECD4}"/>
              </a:ext>
            </a:extLst>
          </p:cNvPr>
          <p:cNvSpPr/>
          <p:nvPr/>
        </p:nvSpPr>
        <p:spPr>
          <a:xfrm>
            <a:off x="3378279" y="5821427"/>
            <a:ext cx="2128218" cy="1162178"/>
          </a:xfrm>
          <a:custGeom>
            <a:avLst/>
            <a:gdLst>
              <a:gd name="connsiteX0" fmla="*/ 2128218 w 2128218"/>
              <a:gd name="connsiteY0" fmla="*/ 388456 h 1162179"/>
              <a:gd name="connsiteX1" fmla="*/ 1434881 w 2128218"/>
              <a:gd name="connsiteY1" fmla="*/ 97054 h 1162179"/>
              <a:gd name="connsiteX2" fmla="*/ 440095 w 2128218"/>
              <a:gd name="connsiteY2" fmla="*/ 16667 h 1162179"/>
              <a:gd name="connsiteX3" fmla="*/ 38161 w 2128218"/>
              <a:gd name="connsiteY3" fmla="*/ 388456 h 1162179"/>
              <a:gd name="connsiteX4" fmla="*/ 38161 w 2128218"/>
              <a:gd name="connsiteY4" fmla="*/ 1001406 h 1162179"/>
              <a:gd name="connsiteX5" fmla="*/ 229079 w 2128218"/>
              <a:gd name="connsiteY5" fmla="*/ 1162179 h 1162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28218" h="1162179">
                <a:moveTo>
                  <a:pt x="2128218" y="388456"/>
                </a:moveTo>
                <a:cubicBezTo>
                  <a:pt x="1922226" y="273737"/>
                  <a:pt x="1716235" y="159019"/>
                  <a:pt x="1434881" y="97054"/>
                </a:cubicBezTo>
                <a:cubicBezTo>
                  <a:pt x="1153527" y="35089"/>
                  <a:pt x="672882" y="-31900"/>
                  <a:pt x="440095" y="16667"/>
                </a:cubicBezTo>
                <a:cubicBezTo>
                  <a:pt x="207308" y="65234"/>
                  <a:pt x="105150" y="224333"/>
                  <a:pt x="38161" y="388456"/>
                </a:cubicBezTo>
                <a:cubicBezTo>
                  <a:pt x="-28828" y="552579"/>
                  <a:pt x="6341" y="872452"/>
                  <a:pt x="38161" y="1001406"/>
                </a:cubicBezTo>
                <a:cubicBezTo>
                  <a:pt x="69981" y="1130360"/>
                  <a:pt x="149530" y="1146269"/>
                  <a:pt x="229079" y="1162179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DA6D32B3-AFB1-6E9C-2F7A-E44D05AC2846}"/>
              </a:ext>
            </a:extLst>
          </p:cNvPr>
          <p:cNvSpPr/>
          <p:nvPr/>
        </p:nvSpPr>
        <p:spPr>
          <a:xfrm>
            <a:off x="6927308" y="7136688"/>
            <a:ext cx="267592" cy="376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D1DE9A6-85B4-59A8-B48B-84383D855CA6}"/>
              </a:ext>
            </a:extLst>
          </p:cNvPr>
          <p:cNvSpPr/>
          <p:nvPr/>
        </p:nvSpPr>
        <p:spPr>
          <a:xfrm>
            <a:off x="8200724" y="7355050"/>
            <a:ext cx="267592" cy="1584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14585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27436" y="1493022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 proton emitter is when 1 red block falls off. Can you make a more complicated version?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3433305" y="4005361"/>
            <a:ext cx="6563536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Hoyle State!</a:t>
            </a:r>
          </a:p>
          <a:p>
            <a:pPr algn="ctr"/>
            <a:r>
              <a:rPr lang="en-US" sz="1484" dirty="0"/>
              <a:t>Take 3 sets of </a:t>
            </a:r>
            <a:r>
              <a:rPr lang="en-US" sz="1484" baseline="30000" dirty="0"/>
              <a:t>4</a:t>
            </a:r>
            <a:r>
              <a:rPr lang="en-US" sz="1484" dirty="0"/>
              <a:t>He and stack them together. Notice that it needs you to spend energy stacking them, so it’s not the easiest way to make </a:t>
            </a:r>
            <a:r>
              <a:rPr lang="en-US" sz="1484" baseline="30000" dirty="0"/>
              <a:t>12</a:t>
            </a:r>
            <a:r>
              <a:rPr lang="en-US" sz="1484" dirty="0"/>
              <a:t>C! What else can you make?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87CE524-E265-B0B9-196A-0234C857D9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80457950"/>
                  </p:ext>
                </p:extLst>
              </p:nvPr>
            </p:nvGraphicFramePr>
            <p:xfrm>
              <a:off x="3711244" y="4650795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87CE524-E265-B0B9-196A-0234C857D9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11244" y="4650795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09FD80F2-7734-85EE-B82A-58BE5700FC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74704100"/>
                  </p:ext>
                </p:extLst>
              </p:nvPr>
            </p:nvGraphicFramePr>
            <p:xfrm>
              <a:off x="5077450" y="4650795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09FD80F2-7734-85EE-B82A-58BE5700FC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77450" y="4650795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0F11CBB-DB2D-621B-D930-F4E9468781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2608945"/>
                  </p:ext>
                </p:extLst>
              </p:nvPr>
            </p:nvGraphicFramePr>
            <p:xfrm>
              <a:off x="4394348" y="5501608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0F11CBB-DB2D-621B-D930-F4E9468781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94348" y="5501608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2DCAD572-5CFD-C930-430F-74B47BE272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31050196"/>
                  </p:ext>
                </p:extLst>
              </p:nvPr>
            </p:nvGraphicFramePr>
            <p:xfrm>
              <a:off x="7541232" y="4699767"/>
              <a:ext cx="1234313" cy="181791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234313" cy="1817914"/>
                    </a:xfrm>
                    <a:prstGeom prst="rect">
                      <a:avLst/>
                    </a:prstGeom>
                  </am3d:spPr>
                  <am3d:camera>
                    <am3d:pos x="0" y="0" z="618435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535794" d="1000000"/>
                    <am3d:preTrans dx="0" dy="-18000004" dz="268"/>
                    <am3d:scale>
                      <am3d:sx n="1000000" d="1000000"/>
                      <am3d:sy n="1000000" d="1000000"/>
                      <am3d:sz n="1000000" d="1000000"/>
                    </am3d:scale>
                    <am3d:rot ax="1780416" ay="-2405876" az="-12091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8237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2DCAD572-5CFD-C930-430F-74B47BE272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41232" y="4699767"/>
                <a:ext cx="1234313" cy="1817914"/>
              </a:xfrm>
              <a:prstGeom prst="rect">
                <a:avLst/>
              </a:prstGeom>
            </p:spPr>
          </p:pic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3F7F0247-58C6-97B8-A72D-6F79AD982258}"/>
              </a:ext>
            </a:extLst>
          </p:cNvPr>
          <p:cNvSpPr/>
          <p:nvPr/>
        </p:nvSpPr>
        <p:spPr>
          <a:xfrm>
            <a:off x="6310713" y="5399797"/>
            <a:ext cx="978409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BB0AD6-F882-1E91-4E3F-8ED0086ACDED}"/>
              </a:ext>
            </a:extLst>
          </p:cNvPr>
          <p:cNvSpPr/>
          <p:nvPr/>
        </p:nvSpPr>
        <p:spPr>
          <a:xfrm>
            <a:off x="6702591" y="1457011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D5AE14-7E88-C97A-3D2D-30621CF99FAC}"/>
              </a:ext>
            </a:extLst>
          </p:cNvPr>
          <p:cNvSpPr/>
          <p:nvPr/>
        </p:nvSpPr>
        <p:spPr>
          <a:xfrm>
            <a:off x="961" y="1457011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F4DF86-4C40-6080-E25D-F66CDCB821AA}"/>
              </a:ext>
            </a:extLst>
          </p:cNvPr>
          <p:cNvSpPr/>
          <p:nvPr/>
        </p:nvSpPr>
        <p:spPr>
          <a:xfrm>
            <a:off x="3370953" y="1457011"/>
            <a:ext cx="3327563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6434D4-DB23-CBAE-A9D3-9A23309517B4}"/>
              </a:ext>
            </a:extLst>
          </p:cNvPr>
          <p:cNvSpPr/>
          <p:nvPr/>
        </p:nvSpPr>
        <p:spPr>
          <a:xfrm>
            <a:off x="3364920" y="4044893"/>
            <a:ext cx="6703528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2A6044-8F72-D12D-DF5F-C6D00918F7E0}"/>
              </a:ext>
            </a:extLst>
          </p:cNvPr>
          <p:cNvSpPr txBox="1"/>
          <p:nvPr/>
        </p:nvSpPr>
        <p:spPr>
          <a:xfrm>
            <a:off x="3354998" y="1493299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 proton emitter is when 2 red blocks falls off. Can you make a more complicated version?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FEE2FA-EE87-10D2-D3DC-ECB2580D0C81}"/>
              </a:ext>
            </a:extLst>
          </p:cNvPr>
          <p:cNvSpPr txBox="1"/>
          <p:nvPr/>
        </p:nvSpPr>
        <p:spPr>
          <a:xfrm>
            <a:off x="6714885" y="1493022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 proton emitter is when 2 red blocks falls off. Can you make a more complicated version?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95F3033D-4C6F-A52A-2479-6D76FD9B75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54984616"/>
                  </p:ext>
                </p:extLst>
              </p:nvPr>
            </p:nvGraphicFramePr>
            <p:xfrm>
              <a:off x="869571" y="1852894"/>
              <a:ext cx="1783697" cy="199371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783697" cy="1993718"/>
                    </a:xfrm>
                    <a:prstGeom prst="rect">
                      <a:avLst/>
                    </a:prstGeom>
                  </am3d:spPr>
                  <am3d:camera>
                    <am3d:pos x="0" y="0" z="645600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85132" d="1000000"/>
                    <am3d:preTrans dx="-6775395" dy="-12664820" dz="137"/>
                    <am3d:scale>
                      <am3d:sx n="1000000" d="1000000"/>
                      <am3d:sy n="1000000" d="1000000"/>
                      <am3d:sz n="1000000" d="1000000"/>
                    </am3d:scale>
                    <am3d:rot ax="1813490" ay="961485" az="54818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4532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95F3033D-4C6F-A52A-2479-6D76FD9B75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9571" y="1852894"/>
                <a:ext cx="1783697" cy="19937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1941F390-91C1-DA5E-24AD-2528B34703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2513669"/>
                  </p:ext>
                </p:extLst>
              </p:nvPr>
            </p:nvGraphicFramePr>
            <p:xfrm>
              <a:off x="3791764" y="1691477"/>
              <a:ext cx="2406636" cy="2243207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406636" cy="2243207"/>
                    </a:xfrm>
                    <a:prstGeom prst="rect">
                      <a:avLst/>
                    </a:prstGeom>
                  </am3d:spPr>
                  <am3d:camera>
                    <am3d:pos x="0" y="0" z="710568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12771" d="1000000"/>
                    <am3d:preTrans dx="-7312266" dy="-10828184" dz="-1752466"/>
                    <am3d:scale>
                      <am3d:sx n="1000000" d="1000000"/>
                      <am3d:sy n="1000000" d="1000000"/>
                      <am3d:sz n="1000000" d="1000000"/>
                    </am3d:scale>
                    <am3d:rot ax="9206915" ay="2592987" az="966662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9118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1941F390-91C1-DA5E-24AD-2528B34703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91764" y="1691477"/>
                <a:ext cx="2406636" cy="22432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20560024-3589-1589-4755-0CE533E02B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21637713"/>
                  </p:ext>
                </p:extLst>
              </p:nvPr>
            </p:nvGraphicFramePr>
            <p:xfrm>
              <a:off x="7008138" y="2170705"/>
              <a:ext cx="2741766" cy="17156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741766" cy="1715695"/>
                    </a:xfrm>
                    <a:prstGeom prst="rect">
                      <a:avLst/>
                    </a:prstGeom>
                  </am3d:spPr>
                  <am3d:camera>
                    <am3d:pos x="0" y="0" z="64799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24042" d="1000000"/>
                    <am3d:preTrans dx="-1203515" dy="-8841947" dz="511562"/>
                    <am3d:scale>
                      <am3d:sx n="1000000" d="1000000"/>
                      <am3d:sy n="1000000" d="1000000"/>
                      <am3d:sz n="1000000" d="1000000"/>
                    </am3d:scale>
                    <am3d:rot ax="8403405" ay="-2259939" az="-917406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2075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20560024-3589-1589-4755-0CE533E02B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08138" y="2170705"/>
                <a:ext cx="2741766" cy="1715695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77823B4F-18B3-CCA1-2E75-A7532B2B8900}"/>
              </a:ext>
            </a:extLst>
          </p:cNvPr>
          <p:cNvSpPr txBox="1"/>
          <p:nvPr/>
        </p:nvSpPr>
        <p:spPr>
          <a:xfrm>
            <a:off x="4191903" y="524000"/>
            <a:ext cx="1870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 physics topics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22C677-4103-E5AA-0A1A-FC82EC12C3E5}"/>
              </a:ext>
            </a:extLst>
          </p:cNvPr>
          <p:cNvSpPr/>
          <p:nvPr/>
        </p:nvSpPr>
        <p:spPr>
          <a:xfrm>
            <a:off x="5037" y="4044893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>
                <a:extLst>
                  <a:ext uri="{FF2B5EF4-FFF2-40B4-BE49-F238E27FC236}">
                    <a16:creationId xmlns:a16="http://schemas.microsoft.com/office/drawing/2014/main" id="{C264DB39-F48E-BD4C-D93A-2AEBA17F6E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9128796"/>
                  </p:ext>
                </p:extLst>
              </p:nvPr>
            </p:nvGraphicFramePr>
            <p:xfrm>
              <a:off x="1486493" y="4884801"/>
              <a:ext cx="1847251" cy="147100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847251" cy="1471002"/>
                    </a:xfrm>
                    <a:prstGeom prst="rect">
                      <a:avLst/>
                    </a:prstGeom>
                  </am3d:spPr>
                  <am3d:camera>
                    <am3d:pos x="0" y="0" z="573009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4660" d="1000000"/>
                    <am3d:preTrans dx="-140177" dy="-8117189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2591688" ay="-1549711" az="-1334825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1843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>
                <a:extLst>
                  <a:ext uri="{FF2B5EF4-FFF2-40B4-BE49-F238E27FC236}">
                    <a16:creationId xmlns:a16="http://schemas.microsoft.com/office/drawing/2014/main" id="{C264DB39-F48E-BD4C-D93A-2AEBA17F6E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86493" y="4884801"/>
                <a:ext cx="1847251" cy="1471002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FACB75C-3666-C738-9787-652AF78A20DA}"/>
              </a:ext>
            </a:extLst>
          </p:cNvPr>
          <p:cNvSpPr txBox="1"/>
          <p:nvPr/>
        </p:nvSpPr>
        <p:spPr>
          <a:xfrm>
            <a:off x="29049" y="4018631"/>
            <a:ext cx="334351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states are when you move one block up to a higher level. It makes everything more unstable and, well, exciting!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>
                <a:extLst>
                  <a:ext uri="{FF2B5EF4-FFF2-40B4-BE49-F238E27FC236}">
                    <a16:creationId xmlns:a16="http://schemas.microsoft.com/office/drawing/2014/main" id="{4C6C95A1-90E8-9E20-2744-23CC62C38F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4160073"/>
                  </p:ext>
                </p:extLst>
              </p:nvPr>
            </p:nvGraphicFramePr>
            <p:xfrm>
              <a:off x="61562" y="4960642"/>
              <a:ext cx="1362542" cy="1672132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62542" cy="1672132"/>
                    </a:xfrm>
                    <a:prstGeom prst="rect">
                      <a:avLst/>
                    </a:prstGeom>
                  </am3d:spPr>
                  <am3d:camera>
                    <am3d:pos x="0" y="0" z="786147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603374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11092" ay="-2308125" az="-1663109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6800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>
                <a:extLst>
                  <a:ext uri="{FF2B5EF4-FFF2-40B4-BE49-F238E27FC236}">
                    <a16:creationId xmlns:a16="http://schemas.microsoft.com/office/drawing/2014/main" id="{4C6C95A1-90E8-9E20-2744-23CC62C38F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562" y="4960642"/>
                <a:ext cx="1362542" cy="1672132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11D51CF-C876-FDB6-296A-14FF36BFD717}"/>
              </a:ext>
            </a:extLst>
          </p:cNvPr>
          <p:cNvSpPr/>
          <p:nvPr/>
        </p:nvSpPr>
        <p:spPr>
          <a:xfrm>
            <a:off x="894303" y="6029012"/>
            <a:ext cx="2230734" cy="552319"/>
          </a:xfrm>
          <a:custGeom>
            <a:avLst/>
            <a:gdLst>
              <a:gd name="connsiteX0" fmla="*/ 0 w 2230734"/>
              <a:gd name="connsiteY0" fmla="*/ 291402 h 552319"/>
              <a:gd name="connsiteX1" fmla="*/ 211016 w 2230734"/>
              <a:gd name="connsiteY1" fmla="*/ 401934 h 552319"/>
              <a:gd name="connsiteX2" fmla="*/ 753627 w 2230734"/>
              <a:gd name="connsiteY2" fmla="*/ 522514 h 552319"/>
              <a:gd name="connsiteX3" fmla="*/ 1527350 w 2230734"/>
              <a:gd name="connsiteY3" fmla="*/ 542611 h 552319"/>
              <a:gd name="connsiteX4" fmla="*/ 1989574 w 2230734"/>
              <a:gd name="connsiteY4" fmla="*/ 391886 h 552319"/>
              <a:gd name="connsiteX5" fmla="*/ 2170444 w 2230734"/>
              <a:gd name="connsiteY5" fmla="*/ 221064 h 552319"/>
              <a:gd name="connsiteX6" fmla="*/ 2230734 w 2230734"/>
              <a:gd name="connsiteY6" fmla="*/ 0 h 552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0734" h="552319">
                <a:moveTo>
                  <a:pt x="0" y="291402"/>
                </a:moveTo>
                <a:cubicBezTo>
                  <a:pt x="42706" y="327408"/>
                  <a:pt x="85412" y="363415"/>
                  <a:pt x="211016" y="401934"/>
                </a:cubicBezTo>
                <a:cubicBezTo>
                  <a:pt x="336620" y="440453"/>
                  <a:pt x="534238" y="499068"/>
                  <a:pt x="753627" y="522514"/>
                </a:cubicBezTo>
                <a:cubicBezTo>
                  <a:pt x="973016" y="545960"/>
                  <a:pt x="1321359" y="564382"/>
                  <a:pt x="1527350" y="542611"/>
                </a:cubicBezTo>
                <a:cubicBezTo>
                  <a:pt x="1733341" y="520840"/>
                  <a:pt x="1882392" y="445477"/>
                  <a:pt x="1989574" y="391886"/>
                </a:cubicBezTo>
                <a:cubicBezTo>
                  <a:pt x="2096756" y="338295"/>
                  <a:pt x="2130251" y="286378"/>
                  <a:pt x="2170444" y="221064"/>
                </a:cubicBezTo>
                <a:cubicBezTo>
                  <a:pt x="2210637" y="155750"/>
                  <a:pt x="2220685" y="77875"/>
                  <a:pt x="2230734" y="0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01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27436" y="447998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 particle emitter is when 1 block falls off. Can you make a more complicated version?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3433305" y="2960336"/>
            <a:ext cx="6563536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Hoyle State!</a:t>
            </a:r>
          </a:p>
          <a:p>
            <a:pPr algn="ctr"/>
            <a:r>
              <a:rPr lang="en-US" sz="1484" dirty="0"/>
              <a:t>Take 3 sets of </a:t>
            </a:r>
            <a:r>
              <a:rPr lang="en-US" sz="1484" baseline="30000" dirty="0"/>
              <a:t>4</a:t>
            </a:r>
            <a:r>
              <a:rPr lang="en-US" sz="1484" dirty="0"/>
              <a:t>He and stack them together. Notice that it needs you to spend energy stacking them, so it’s not the easiest way to make </a:t>
            </a:r>
            <a:r>
              <a:rPr lang="en-US" sz="1484" baseline="30000" dirty="0"/>
              <a:t>12</a:t>
            </a:r>
            <a:r>
              <a:rPr lang="en-US" sz="1484" dirty="0"/>
              <a:t>C! What else can you make?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87CE524-E265-B0B9-196A-0234C857D9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03355240"/>
                  </p:ext>
                </p:extLst>
              </p:nvPr>
            </p:nvGraphicFramePr>
            <p:xfrm>
              <a:off x="3711244" y="3605770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87CE524-E265-B0B9-196A-0234C857D9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11244" y="3605770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09FD80F2-7734-85EE-B82A-58BE5700FC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07064477"/>
                  </p:ext>
                </p:extLst>
              </p:nvPr>
            </p:nvGraphicFramePr>
            <p:xfrm>
              <a:off x="5077450" y="3605770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09FD80F2-7734-85EE-B82A-58BE5700FC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77450" y="3605770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0F11CBB-DB2D-621B-D930-F4E9468781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22143092"/>
                  </p:ext>
                </p:extLst>
              </p:nvPr>
            </p:nvGraphicFramePr>
            <p:xfrm>
              <a:off x="4394348" y="4456585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0F11CBB-DB2D-621B-D930-F4E9468781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94348" y="4456585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2DCAD572-5CFD-C930-430F-74B47BE272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01920341"/>
                  </p:ext>
                </p:extLst>
              </p:nvPr>
            </p:nvGraphicFramePr>
            <p:xfrm>
              <a:off x="7541232" y="3654742"/>
              <a:ext cx="1234313" cy="181791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234313" cy="1817914"/>
                    </a:xfrm>
                    <a:prstGeom prst="rect">
                      <a:avLst/>
                    </a:prstGeom>
                  </am3d:spPr>
                  <am3d:camera>
                    <am3d:pos x="0" y="0" z="618435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535794" d="1000000"/>
                    <am3d:preTrans dx="0" dy="-18000004" dz="268"/>
                    <am3d:scale>
                      <am3d:sx n="1000000" d="1000000"/>
                      <am3d:sy n="1000000" d="1000000"/>
                      <am3d:sz n="1000000" d="1000000"/>
                    </am3d:scale>
                    <am3d:rot ax="1780416" ay="-2405876" az="-12091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8237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2DCAD572-5CFD-C930-430F-74B47BE272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41232" y="3654742"/>
                <a:ext cx="1234313" cy="1817914"/>
              </a:xfrm>
              <a:prstGeom prst="rect">
                <a:avLst/>
              </a:prstGeom>
            </p:spPr>
          </p:pic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3F7F0247-58C6-97B8-A72D-6F79AD982258}"/>
              </a:ext>
            </a:extLst>
          </p:cNvPr>
          <p:cNvSpPr/>
          <p:nvPr/>
        </p:nvSpPr>
        <p:spPr>
          <a:xfrm>
            <a:off x="6310713" y="4354773"/>
            <a:ext cx="978409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BB0AD6-F882-1E91-4E3F-8ED0086ACDED}"/>
              </a:ext>
            </a:extLst>
          </p:cNvPr>
          <p:cNvSpPr/>
          <p:nvPr/>
        </p:nvSpPr>
        <p:spPr>
          <a:xfrm>
            <a:off x="6702591" y="411988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D5AE14-7E88-C97A-3D2D-30621CF99FAC}"/>
              </a:ext>
            </a:extLst>
          </p:cNvPr>
          <p:cNvSpPr/>
          <p:nvPr/>
        </p:nvSpPr>
        <p:spPr>
          <a:xfrm>
            <a:off x="961" y="411988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F4DF86-4C40-6080-E25D-F66CDCB821AA}"/>
              </a:ext>
            </a:extLst>
          </p:cNvPr>
          <p:cNvSpPr/>
          <p:nvPr/>
        </p:nvSpPr>
        <p:spPr>
          <a:xfrm>
            <a:off x="3370953" y="411988"/>
            <a:ext cx="3327563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6434D4-DB23-CBAE-A9D3-9A23309517B4}"/>
              </a:ext>
            </a:extLst>
          </p:cNvPr>
          <p:cNvSpPr/>
          <p:nvPr/>
        </p:nvSpPr>
        <p:spPr>
          <a:xfrm>
            <a:off x="3364920" y="2999870"/>
            <a:ext cx="6703528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2A6044-8F72-D12D-DF5F-C6D00918F7E0}"/>
              </a:ext>
            </a:extLst>
          </p:cNvPr>
          <p:cNvSpPr txBox="1"/>
          <p:nvPr/>
        </p:nvSpPr>
        <p:spPr>
          <a:xfrm>
            <a:off x="3354998" y="448275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 particle emitter is when 2 blocks falls off. Can you make a more complicated version?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FEE2FA-EE87-10D2-D3DC-ECB2580D0C81}"/>
              </a:ext>
            </a:extLst>
          </p:cNvPr>
          <p:cNvSpPr txBox="1"/>
          <p:nvPr/>
        </p:nvSpPr>
        <p:spPr>
          <a:xfrm>
            <a:off x="6714885" y="447998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 particle emitter is when 3 blocks falls off. Can you make a more complicated version?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95F3033D-4C6F-A52A-2479-6D76FD9B75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51548893"/>
                  </p:ext>
                </p:extLst>
              </p:nvPr>
            </p:nvGraphicFramePr>
            <p:xfrm>
              <a:off x="869571" y="807871"/>
              <a:ext cx="1783697" cy="199371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783697" cy="1993718"/>
                    </a:xfrm>
                    <a:prstGeom prst="rect">
                      <a:avLst/>
                    </a:prstGeom>
                  </am3d:spPr>
                  <am3d:camera>
                    <am3d:pos x="0" y="0" z="645600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85132" d="1000000"/>
                    <am3d:preTrans dx="-6775395" dy="-12664820" dz="137"/>
                    <am3d:scale>
                      <am3d:sx n="1000000" d="1000000"/>
                      <am3d:sy n="1000000" d="1000000"/>
                      <am3d:sz n="1000000" d="1000000"/>
                    </am3d:scale>
                    <am3d:rot ax="1813490" ay="961485" az="54818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4532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95F3033D-4C6F-A52A-2479-6D76FD9B75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9571" y="807871"/>
                <a:ext cx="1783697" cy="19937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1941F390-91C1-DA5E-24AD-2528B34703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3567879"/>
                  </p:ext>
                </p:extLst>
              </p:nvPr>
            </p:nvGraphicFramePr>
            <p:xfrm>
              <a:off x="3791764" y="646453"/>
              <a:ext cx="2406636" cy="2243207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406636" cy="2243207"/>
                    </a:xfrm>
                    <a:prstGeom prst="rect">
                      <a:avLst/>
                    </a:prstGeom>
                  </am3d:spPr>
                  <am3d:camera>
                    <am3d:pos x="0" y="0" z="710568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12771" d="1000000"/>
                    <am3d:preTrans dx="-7312266" dy="-10828184" dz="-1752466"/>
                    <am3d:scale>
                      <am3d:sx n="1000000" d="1000000"/>
                      <am3d:sy n="1000000" d="1000000"/>
                      <am3d:sz n="1000000" d="1000000"/>
                    </am3d:scale>
                    <am3d:rot ax="9206915" ay="2592987" az="966662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9118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1941F390-91C1-DA5E-24AD-2528B34703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91764" y="646453"/>
                <a:ext cx="2406636" cy="22432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20560024-3589-1589-4755-0CE533E02B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4961218"/>
                  </p:ext>
                </p:extLst>
              </p:nvPr>
            </p:nvGraphicFramePr>
            <p:xfrm>
              <a:off x="7008138" y="1125680"/>
              <a:ext cx="2741766" cy="17156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741766" cy="1715695"/>
                    </a:xfrm>
                    <a:prstGeom prst="rect">
                      <a:avLst/>
                    </a:prstGeom>
                  </am3d:spPr>
                  <am3d:camera>
                    <am3d:pos x="0" y="0" z="64799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24042" d="1000000"/>
                    <am3d:preTrans dx="-1203515" dy="-8841947" dz="511562"/>
                    <am3d:scale>
                      <am3d:sx n="1000000" d="1000000"/>
                      <am3d:sy n="1000000" d="1000000"/>
                      <am3d:sz n="1000000" d="1000000"/>
                    </am3d:scale>
                    <am3d:rot ax="8403405" ay="-2259939" az="-917406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2075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20560024-3589-1589-4755-0CE533E02B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08138" y="1125680"/>
                <a:ext cx="2741766" cy="1715695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77823B4F-18B3-CCA1-2E75-A7532B2B8900}"/>
              </a:ext>
            </a:extLst>
          </p:cNvPr>
          <p:cNvSpPr txBox="1"/>
          <p:nvPr/>
        </p:nvSpPr>
        <p:spPr>
          <a:xfrm>
            <a:off x="4160372" y="-23094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Goals and Physics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22C677-4103-E5AA-0A1A-FC82EC12C3E5}"/>
              </a:ext>
            </a:extLst>
          </p:cNvPr>
          <p:cNvSpPr/>
          <p:nvPr/>
        </p:nvSpPr>
        <p:spPr>
          <a:xfrm>
            <a:off x="5037" y="2999870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>
                <a:extLst>
                  <a:ext uri="{FF2B5EF4-FFF2-40B4-BE49-F238E27FC236}">
                    <a16:creationId xmlns:a16="http://schemas.microsoft.com/office/drawing/2014/main" id="{C264DB39-F48E-BD4C-D93A-2AEBA17F6E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602084"/>
                  </p:ext>
                </p:extLst>
              </p:nvPr>
            </p:nvGraphicFramePr>
            <p:xfrm>
              <a:off x="1486493" y="3839777"/>
              <a:ext cx="1847251" cy="147100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847251" cy="1471002"/>
                    </a:xfrm>
                    <a:prstGeom prst="rect">
                      <a:avLst/>
                    </a:prstGeom>
                  </am3d:spPr>
                  <am3d:camera>
                    <am3d:pos x="0" y="0" z="573009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4660" d="1000000"/>
                    <am3d:preTrans dx="-140177" dy="-8117189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2591688" ay="-1549711" az="-1334825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1843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>
                <a:extLst>
                  <a:ext uri="{FF2B5EF4-FFF2-40B4-BE49-F238E27FC236}">
                    <a16:creationId xmlns:a16="http://schemas.microsoft.com/office/drawing/2014/main" id="{C264DB39-F48E-BD4C-D93A-2AEBA17F6E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86493" y="3839777"/>
                <a:ext cx="1847251" cy="1471002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FACB75C-3666-C738-9787-652AF78A20DA}"/>
              </a:ext>
            </a:extLst>
          </p:cNvPr>
          <p:cNvSpPr txBox="1"/>
          <p:nvPr/>
        </p:nvSpPr>
        <p:spPr>
          <a:xfrm>
            <a:off x="29049" y="2973606"/>
            <a:ext cx="334351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states are when you move one block up to a higher level. It makes everything more unstable and, well, exciting!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>
                <a:extLst>
                  <a:ext uri="{FF2B5EF4-FFF2-40B4-BE49-F238E27FC236}">
                    <a16:creationId xmlns:a16="http://schemas.microsoft.com/office/drawing/2014/main" id="{4C6C95A1-90E8-9E20-2744-23CC62C38F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9649523"/>
                  </p:ext>
                </p:extLst>
              </p:nvPr>
            </p:nvGraphicFramePr>
            <p:xfrm>
              <a:off x="61562" y="3915619"/>
              <a:ext cx="1362542" cy="1672132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62542" cy="1672132"/>
                    </a:xfrm>
                    <a:prstGeom prst="rect">
                      <a:avLst/>
                    </a:prstGeom>
                  </am3d:spPr>
                  <am3d:camera>
                    <am3d:pos x="0" y="0" z="786147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603374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11092" ay="-2308125" az="-1663109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6800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>
                <a:extLst>
                  <a:ext uri="{FF2B5EF4-FFF2-40B4-BE49-F238E27FC236}">
                    <a16:creationId xmlns:a16="http://schemas.microsoft.com/office/drawing/2014/main" id="{4C6C95A1-90E8-9E20-2744-23CC62C38F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562" y="3915619"/>
                <a:ext cx="1362542" cy="1672132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11D51CF-C876-FDB6-296A-14FF36BFD717}"/>
              </a:ext>
            </a:extLst>
          </p:cNvPr>
          <p:cNvSpPr/>
          <p:nvPr/>
        </p:nvSpPr>
        <p:spPr>
          <a:xfrm>
            <a:off x="894303" y="4983987"/>
            <a:ext cx="2230734" cy="552319"/>
          </a:xfrm>
          <a:custGeom>
            <a:avLst/>
            <a:gdLst>
              <a:gd name="connsiteX0" fmla="*/ 0 w 2230734"/>
              <a:gd name="connsiteY0" fmla="*/ 291402 h 552319"/>
              <a:gd name="connsiteX1" fmla="*/ 211016 w 2230734"/>
              <a:gd name="connsiteY1" fmla="*/ 401934 h 552319"/>
              <a:gd name="connsiteX2" fmla="*/ 753627 w 2230734"/>
              <a:gd name="connsiteY2" fmla="*/ 522514 h 552319"/>
              <a:gd name="connsiteX3" fmla="*/ 1527350 w 2230734"/>
              <a:gd name="connsiteY3" fmla="*/ 542611 h 552319"/>
              <a:gd name="connsiteX4" fmla="*/ 1989574 w 2230734"/>
              <a:gd name="connsiteY4" fmla="*/ 391886 h 552319"/>
              <a:gd name="connsiteX5" fmla="*/ 2170444 w 2230734"/>
              <a:gd name="connsiteY5" fmla="*/ 221064 h 552319"/>
              <a:gd name="connsiteX6" fmla="*/ 2230734 w 2230734"/>
              <a:gd name="connsiteY6" fmla="*/ 0 h 552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0734" h="552319">
                <a:moveTo>
                  <a:pt x="0" y="291402"/>
                </a:moveTo>
                <a:cubicBezTo>
                  <a:pt x="42706" y="327408"/>
                  <a:pt x="85412" y="363415"/>
                  <a:pt x="211016" y="401934"/>
                </a:cubicBezTo>
                <a:cubicBezTo>
                  <a:pt x="336620" y="440453"/>
                  <a:pt x="534238" y="499068"/>
                  <a:pt x="753627" y="522514"/>
                </a:cubicBezTo>
                <a:cubicBezTo>
                  <a:pt x="973016" y="545960"/>
                  <a:pt x="1321359" y="564382"/>
                  <a:pt x="1527350" y="542611"/>
                </a:cubicBezTo>
                <a:cubicBezTo>
                  <a:pt x="1733341" y="520840"/>
                  <a:pt x="1882392" y="445477"/>
                  <a:pt x="1989574" y="391886"/>
                </a:cubicBezTo>
                <a:cubicBezTo>
                  <a:pt x="2096756" y="338295"/>
                  <a:pt x="2130251" y="286378"/>
                  <a:pt x="2170444" y="221064"/>
                </a:cubicBezTo>
                <a:cubicBezTo>
                  <a:pt x="2210637" y="155750"/>
                  <a:pt x="2220685" y="77875"/>
                  <a:pt x="2230734" y="0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63D5A655-4B4A-5069-7BCF-0081995E3E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7672425"/>
                  </p:ext>
                </p:extLst>
              </p:nvPr>
            </p:nvGraphicFramePr>
            <p:xfrm>
              <a:off x="205690" y="5898892"/>
              <a:ext cx="1379184" cy="1754376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379184" cy="1754376"/>
                    </a:xfrm>
                    <a:prstGeom prst="rect">
                      <a:avLst/>
                    </a:prstGeom>
                  </am3d:spPr>
                  <am3d:camera>
                    <am3d:pos x="0" y="0" z="6621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16458" d="1000000"/>
                    <am3d:preTrans dx="58" dy="-18000000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2222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63D5A655-4B4A-5069-7BCF-0081995E3E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5690" y="5898892"/>
                <a:ext cx="1379184" cy="1754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1A1C7A6D-A56B-1419-E75F-F33F2FDE7E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44330262"/>
                  </p:ext>
                </p:extLst>
              </p:nvPr>
            </p:nvGraphicFramePr>
            <p:xfrm>
              <a:off x="5424804" y="5621077"/>
              <a:ext cx="1216486" cy="977639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216486" cy="977639"/>
                    </a:xfrm>
                    <a:prstGeom prst="rect">
                      <a:avLst/>
                    </a:prstGeom>
                  </am3d:spPr>
                  <am3d:camera>
                    <am3d:pos x="0" y="0" z="572891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0462" d="1000000"/>
                    <am3d:preTrans dx="-455072" dy="-8112037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4544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1A1C7A6D-A56B-1419-E75F-F33F2FDE7E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24804" y="5621077"/>
                <a:ext cx="1216486" cy="977639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230292B-9455-9E00-4BEA-4CE8A5A8AE3A}"/>
              </a:ext>
            </a:extLst>
          </p:cNvPr>
          <p:cNvSpPr txBox="1"/>
          <p:nvPr/>
        </p:nvSpPr>
        <p:spPr>
          <a:xfrm>
            <a:off x="1653479" y="5753724"/>
            <a:ext cx="2979614" cy="123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GOAL: Try to build the </a:t>
            </a:r>
            <a:r>
              <a:rPr lang="en-US" sz="1484" u="sng" dirty="0">
                <a:solidFill>
                  <a:schemeClr val="accent5">
                    <a:lumMod val="50000"/>
                  </a:schemeClr>
                </a:solidFill>
              </a:rPr>
              <a:t>largest nucleus</a:t>
            </a:r>
            <a:r>
              <a:rPr lang="en-US" sz="1484" dirty="0"/>
              <a:t> </a:t>
            </a:r>
          </a:p>
          <a:p>
            <a:pPr algn="ctr"/>
            <a:r>
              <a:rPr lang="en-US" sz="1484" dirty="0"/>
              <a:t>or build the </a:t>
            </a:r>
            <a:r>
              <a:rPr lang="en-US" sz="1484" u="sng" dirty="0">
                <a:solidFill>
                  <a:schemeClr val="accent6">
                    <a:lumMod val="50000"/>
                  </a:schemeClr>
                </a:solidFill>
              </a:rPr>
              <a:t>most exotic nucleus</a:t>
            </a:r>
            <a:r>
              <a:rPr lang="en-US" sz="1484" dirty="0"/>
              <a:t> (lots more protons or neutrons) you can!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3FB550AD-9911-AC67-D13F-F49D7212B8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80459985"/>
                  </p:ext>
                </p:extLst>
              </p:nvPr>
            </p:nvGraphicFramePr>
            <p:xfrm>
              <a:off x="5021489" y="6371201"/>
              <a:ext cx="1216485" cy="1332977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1216485" cy="1332977"/>
                    </a:xfrm>
                    <a:prstGeom prst="rect">
                      <a:avLst/>
                    </a:prstGeom>
                  </am3d:spPr>
                  <am3d:camera>
                    <am3d:pos x="0" y="0" z="703289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26424" d="1000000"/>
                    <am3d:preTrans dx="0" dy="-14412227" dz="170"/>
                    <am3d:scale>
                      <am3d:sx n="1000000" d="1000000"/>
                      <am3d:sy n="1000000" d="1000000"/>
                      <am3d:sz n="1000000" d="1000000"/>
                    </am3d:scale>
                    <am3d:rot ax="9117312" ay="1871501" az="9834493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15372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3FB550AD-9911-AC67-D13F-F49D7212B8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021489" y="6371201"/>
                <a:ext cx="1216485" cy="1332977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19AD09-51E3-4FD1-241A-F9691E34C298}"/>
              </a:ext>
            </a:extLst>
          </p:cNvPr>
          <p:cNvCxnSpPr>
            <a:cxnSpLocks/>
          </p:cNvCxnSpPr>
          <p:nvPr/>
        </p:nvCxnSpPr>
        <p:spPr>
          <a:xfrm>
            <a:off x="4445797" y="6456443"/>
            <a:ext cx="635892" cy="1981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CCBF4D1-4AFA-7AA5-3EC0-FFCDBFC620F0}"/>
              </a:ext>
            </a:extLst>
          </p:cNvPr>
          <p:cNvCxnSpPr>
            <a:cxnSpLocks/>
          </p:cNvCxnSpPr>
          <p:nvPr/>
        </p:nvCxnSpPr>
        <p:spPr>
          <a:xfrm flipV="1">
            <a:off x="4445796" y="6009118"/>
            <a:ext cx="972690" cy="417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428BDE-F4A2-415B-EDED-2B18EAC98FEB}"/>
              </a:ext>
            </a:extLst>
          </p:cNvPr>
          <p:cNvCxnSpPr>
            <a:cxnSpLocks/>
          </p:cNvCxnSpPr>
          <p:nvPr/>
        </p:nvCxnSpPr>
        <p:spPr>
          <a:xfrm flipH="1">
            <a:off x="1630093" y="6140301"/>
            <a:ext cx="1153301" cy="997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52DDC0C-B0A6-4E86-8423-C92E43F309EF}"/>
              </a:ext>
            </a:extLst>
          </p:cNvPr>
          <p:cNvSpPr txBox="1"/>
          <p:nvPr/>
        </p:nvSpPr>
        <p:spPr>
          <a:xfrm>
            <a:off x="6909572" y="5866868"/>
            <a:ext cx="2938895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But watch out, Quantum Mechanics might just vibrate your nuclei apart!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>
                <a:extLst>
                  <a:ext uri="{FF2B5EF4-FFF2-40B4-BE49-F238E27FC236}">
                    <a16:creationId xmlns:a16="http://schemas.microsoft.com/office/drawing/2014/main" id="{D694C267-CB61-C333-3646-4437DD3892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0265969"/>
                  </p:ext>
                </p:extLst>
              </p:nvPr>
            </p:nvGraphicFramePr>
            <p:xfrm>
              <a:off x="8113352" y="6342000"/>
              <a:ext cx="1216485" cy="1352962"/>
            </p:xfrm>
            <a:graphic>
              <a:graphicData uri="http://schemas.microsoft.com/office/drawing/2017/model3d">
                <am3d:model3d r:embed="rId22">
                  <am3d:spPr>
                    <a:xfrm>
                      <a:off x="0" y="0"/>
                      <a:ext cx="1216485" cy="1352962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18895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>
                <a:extLst>
                  <a:ext uri="{FF2B5EF4-FFF2-40B4-BE49-F238E27FC236}">
                    <a16:creationId xmlns:a16="http://schemas.microsoft.com/office/drawing/2014/main" id="{D694C267-CB61-C333-3646-4437DD3892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13352" y="6342000"/>
                <a:ext cx="1216485" cy="1352962"/>
              </a:xfrm>
              <a:prstGeom prst="rect">
                <a:avLst/>
              </a:prstGeom>
            </p:spPr>
          </p:pic>
        </mc:Fallback>
      </mc:AlternateContent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DCA66270-0CA2-F72D-3AE7-A4218FA2FC03}"/>
              </a:ext>
            </a:extLst>
          </p:cNvPr>
          <p:cNvCxnSpPr>
            <a:cxnSpLocks/>
            <a:endCxn id="22" idx="1"/>
          </p:cNvCxnSpPr>
          <p:nvPr/>
        </p:nvCxnSpPr>
        <p:spPr>
          <a:xfrm rot="16200000" flipH="1">
            <a:off x="7715396" y="6620525"/>
            <a:ext cx="465178" cy="33073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FDFB6-E3FC-2F75-DBD9-EFDC27200CA0}"/>
              </a:ext>
            </a:extLst>
          </p:cNvPr>
          <p:cNvSpPr/>
          <p:nvPr/>
        </p:nvSpPr>
        <p:spPr>
          <a:xfrm>
            <a:off x="11354" y="5587750"/>
            <a:ext cx="10057094" cy="2184649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68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4F9D826F-60E7-4DA0-9E28-4DBEC924417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52470" y="482211"/>
              <a:ext cx="1382295" cy="120354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82295" cy="1203548"/>
                    </a:xfrm>
                    <a:prstGeom prst="rect">
                      <a:avLst/>
                    </a:prstGeom>
                  </am3d:spPr>
                  <am3d:camera>
                    <am3d:pos x="0" y="0" z="67370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4084271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788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4F9D826F-60E7-4DA0-9E28-4DBEC92441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2470" y="482211"/>
                <a:ext cx="1382295" cy="1203548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14386" y="36012"/>
            <a:ext cx="3343517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1. Neutrons (Blue) always go down first AND must be pointed the same direction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A81A6C-A966-4055-BBF6-F5552C3DF991}"/>
              </a:ext>
            </a:extLst>
          </p:cNvPr>
          <p:cNvGrpSpPr/>
          <p:nvPr/>
        </p:nvGrpSpPr>
        <p:grpSpPr>
          <a:xfrm>
            <a:off x="1723881" y="790485"/>
            <a:ext cx="502757" cy="435694"/>
            <a:chOff x="989813" y="1018095"/>
            <a:chExt cx="1941922" cy="1885361"/>
          </a:xfrm>
        </p:grpSpPr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0603E60-9067-474A-AF66-F52B9B6F240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3" name="Diagonal Stripe 12">
              <a:extLst>
                <a:ext uri="{FF2B5EF4-FFF2-40B4-BE49-F238E27FC236}">
                  <a16:creationId xmlns:a16="http://schemas.microsoft.com/office/drawing/2014/main" id="{CFFB25B8-6568-4AD6-A61A-A3BB0665AFF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AA1FF0-A6D4-4786-BE89-5E193DEE9AF4}"/>
              </a:ext>
            </a:extLst>
          </p:cNvPr>
          <p:cNvCxnSpPr>
            <a:cxnSpLocks/>
          </p:cNvCxnSpPr>
          <p:nvPr/>
        </p:nvCxnSpPr>
        <p:spPr>
          <a:xfrm>
            <a:off x="0" y="2587752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71C1F12-BC44-427B-96DB-FAA38104C984}"/>
              </a:ext>
            </a:extLst>
          </p:cNvPr>
          <p:cNvCxnSpPr>
            <a:cxnSpLocks/>
          </p:cNvCxnSpPr>
          <p:nvPr/>
        </p:nvCxnSpPr>
        <p:spPr>
          <a:xfrm>
            <a:off x="0" y="5184648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A9E20AD-8EAC-4F9A-B27B-488DC538857A}"/>
              </a:ext>
            </a:extLst>
          </p:cNvPr>
          <p:cNvCxnSpPr>
            <a:cxnSpLocks/>
          </p:cNvCxnSpPr>
          <p:nvPr/>
        </p:nvCxnSpPr>
        <p:spPr>
          <a:xfrm>
            <a:off x="3355848" y="2"/>
            <a:ext cx="0" cy="77723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04D527B-831D-4252-B898-6736A290216C}"/>
              </a:ext>
            </a:extLst>
          </p:cNvPr>
          <p:cNvCxnSpPr>
            <a:cxnSpLocks/>
            <a:endCxn id="102" idx="2"/>
          </p:cNvCxnSpPr>
          <p:nvPr/>
        </p:nvCxnSpPr>
        <p:spPr>
          <a:xfrm flipH="1">
            <a:off x="6699118" y="1"/>
            <a:ext cx="3435" cy="51819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3329626" y="13423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2. Protons (Red) can go next, but you must leave 1 block’s space between them!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FB3286C-EA70-408D-99AC-09395F0E8943}"/>
              </a:ext>
            </a:extLst>
          </p:cNvPr>
          <p:cNvGrpSpPr/>
          <p:nvPr/>
        </p:nvGrpSpPr>
        <p:grpSpPr>
          <a:xfrm>
            <a:off x="4783012" y="834252"/>
            <a:ext cx="502757" cy="435694"/>
            <a:chOff x="989813" y="1018095"/>
            <a:chExt cx="1941922" cy="1885361"/>
          </a:xfrm>
        </p:grpSpPr>
        <p:sp>
          <p:nvSpPr>
            <p:cNvPr id="49" name="Diagonal Stripe 48">
              <a:extLst>
                <a:ext uri="{FF2B5EF4-FFF2-40B4-BE49-F238E27FC236}">
                  <a16:creationId xmlns:a16="http://schemas.microsoft.com/office/drawing/2014/main" id="{2E83B1C5-B27B-4FA0-8AE0-0E4109F9CA7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50" name="Diagonal Stripe 49">
              <a:extLst>
                <a:ext uri="{FF2B5EF4-FFF2-40B4-BE49-F238E27FC236}">
                  <a16:creationId xmlns:a16="http://schemas.microsoft.com/office/drawing/2014/main" id="{A5F5CD52-DCB0-48E3-BCEC-2A9101F9040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9692" y="2995170"/>
              <a:ext cx="1956284" cy="19201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56284" cy="1920155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0400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9692" y="2995170"/>
                <a:ext cx="1956284" cy="1920155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112783" y="2614611"/>
            <a:ext cx="3043446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4. If you’ve hit a magic number on your tracker, you get a piece of cardboard!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3" name="3D Model 52">
                <a:extLst>
                  <a:ext uri="{FF2B5EF4-FFF2-40B4-BE49-F238E27FC236}">
                    <a16:creationId xmlns:a16="http://schemas.microsoft.com/office/drawing/2014/main" id="{D848F03F-C7E1-46C6-979B-084301E87C1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90188" y="436014"/>
              <a:ext cx="1250725" cy="129594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50725" cy="1295942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3909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3" name="3D Model 52">
                <a:extLst>
                  <a:ext uri="{FF2B5EF4-FFF2-40B4-BE49-F238E27FC236}">
                    <a16:creationId xmlns:a16="http://schemas.microsoft.com/office/drawing/2014/main" id="{D848F03F-C7E1-46C6-979B-084301E87C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90188" y="436014"/>
                <a:ext cx="1250725" cy="12959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4" name="3D Model 53">
                <a:extLst>
                  <a:ext uri="{FF2B5EF4-FFF2-40B4-BE49-F238E27FC236}">
                    <a16:creationId xmlns:a16="http://schemas.microsoft.com/office/drawing/2014/main" id="{D1E29CCB-C78E-4ABA-B474-B87F65247EE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524624" y="1217806"/>
              <a:ext cx="1079452" cy="131724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079452" cy="1317244"/>
                    </a:xfrm>
                    <a:prstGeom prst="rect">
                      <a:avLst/>
                    </a:prstGeom>
                  </am3d:spPr>
                  <am3d:camera>
                    <am3d:pos x="0" y="0" z="747785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3073069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3608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4" name="3D Model 53">
                <a:extLst>
                  <a:ext uri="{FF2B5EF4-FFF2-40B4-BE49-F238E27FC236}">
                    <a16:creationId xmlns:a16="http://schemas.microsoft.com/office/drawing/2014/main" id="{D1E29CCB-C78E-4ABA-B474-B87F65247E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24624" y="1217806"/>
                <a:ext cx="1079452" cy="1317244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98D73FD9-89E3-408D-A3B3-638E38A861C1}"/>
              </a:ext>
            </a:extLst>
          </p:cNvPr>
          <p:cNvSpPr>
            <a:spLocks noChangeAspect="1"/>
          </p:cNvSpPr>
          <p:nvPr/>
        </p:nvSpPr>
        <p:spPr>
          <a:xfrm>
            <a:off x="4850860" y="1738688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7" name="3D Model 56">
                <a:extLst>
                  <a:ext uri="{FF2B5EF4-FFF2-40B4-BE49-F238E27FC236}">
                    <a16:creationId xmlns:a16="http://schemas.microsoft.com/office/drawing/2014/main" id="{ECAE3729-DFDF-4121-BD8B-3ECB1811047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9692" y="5765052"/>
              <a:ext cx="1693089" cy="18494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693089" cy="1849495"/>
                    </a:xfrm>
                    <a:prstGeom prst="rect">
                      <a:avLst/>
                    </a:prstGeom>
                  </am3d:spPr>
                  <am3d:camera>
                    <am3d:pos x="0" y="0" z="756484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786532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9007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7" name="3D Model 56">
                <a:extLst>
                  <a:ext uri="{FF2B5EF4-FFF2-40B4-BE49-F238E27FC236}">
                    <a16:creationId xmlns:a16="http://schemas.microsoft.com/office/drawing/2014/main" id="{ECAE3729-DFDF-4121-BD8B-3ECB181104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9692" y="5765052"/>
                <a:ext cx="1693089" cy="1849495"/>
              </a:xfrm>
              <a:prstGeom prst="rect">
                <a:avLst/>
              </a:prstGeom>
            </p:spPr>
          </p:pic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9A0E82FC-991A-4237-9EFB-A5C647074C3A}"/>
              </a:ext>
            </a:extLst>
          </p:cNvPr>
          <p:cNvSpPr txBox="1"/>
          <p:nvPr/>
        </p:nvSpPr>
        <p:spPr>
          <a:xfrm>
            <a:off x="112783" y="5262528"/>
            <a:ext cx="3043446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7. Remember, at each new level, neutrons go first! They also CAN go next to each other!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1304C45-9CC3-4787-8596-107A3BDB09FE}"/>
              </a:ext>
            </a:extLst>
          </p:cNvPr>
          <p:cNvSpPr txBox="1"/>
          <p:nvPr/>
        </p:nvSpPr>
        <p:spPr>
          <a:xfrm>
            <a:off x="3346714" y="2602755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5. You do not get a piece of cardboard if you haven’t filled up the levels for BOTH protons and neutrons.</a:t>
            </a:r>
          </a:p>
        </p:txBody>
      </p:sp>
      <p:sp>
        <p:nvSpPr>
          <p:cNvPr id="67" name="Multiplication Sign 66">
            <a:extLst>
              <a:ext uri="{FF2B5EF4-FFF2-40B4-BE49-F238E27FC236}">
                <a16:creationId xmlns:a16="http://schemas.microsoft.com/office/drawing/2014/main" id="{6651D4F8-86D2-4EF3-B400-D7135062679C}"/>
              </a:ext>
            </a:extLst>
          </p:cNvPr>
          <p:cNvSpPr>
            <a:spLocks noChangeAspect="1"/>
          </p:cNvSpPr>
          <p:nvPr/>
        </p:nvSpPr>
        <p:spPr>
          <a:xfrm>
            <a:off x="4851729" y="435160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8" name="3D Model 67">
                <a:extLst>
                  <a:ext uri="{FF2B5EF4-FFF2-40B4-BE49-F238E27FC236}">
                    <a16:creationId xmlns:a16="http://schemas.microsoft.com/office/drawing/2014/main" id="{4953A529-415E-4307-A1D4-C7AA462E74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89770" y="3869652"/>
              <a:ext cx="1304108" cy="1280023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304108" cy="1280023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3599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8" name="3D Model 67">
                <a:extLst>
                  <a:ext uri="{FF2B5EF4-FFF2-40B4-BE49-F238E27FC236}">
                    <a16:creationId xmlns:a16="http://schemas.microsoft.com/office/drawing/2014/main" id="{4953A529-415E-4307-A1D4-C7AA462E74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89770" y="3869652"/>
                <a:ext cx="1304108" cy="1280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1" name="3D Model 70">
                <a:extLst>
                  <a:ext uri="{FF2B5EF4-FFF2-40B4-BE49-F238E27FC236}">
                    <a16:creationId xmlns:a16="http://schemas.microsoft.com/office/drawing/2014/main" id="{A53694C3-72B8-48E5-B0E9-EC53C16608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73620" y="1339483"/>
              <a:ext cx="1370100" cy="1196647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70100" cy="1196647"/>
                    </a:xfrm>
                    <a:prstGeom prst="rect">
                      <a:avLst/>
                    </a:prstGeom>
                  </am3d:spPr>
                  <am3d:camera>
                    <am3d:pos x="0" y="0" z="602635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751410" d="1000000"/>
                    <am3d:preTrans dx="-3940415" dy="-3190189" dz="17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5502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1" name="3D Model 70">
                <a:extLst>
                  <a:ext uri="{FF2B5EF4-FFF2-40B4-BE49-F238E27FC236}">
                    <a16:creationId xmlns:a16="http://schemas.microsoft.com/office/drawing/2014/main" id="{A53694C3-72B8-48E5-B0E9-EC53C16608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73620" y="1339483"/>
                <a:ext cx="1370100" cy="1196647"/>
              </a:xfrm>
              <a:prstGeom prst="rect">
                <a:avLst/>
              </a:prstGeom>
            </p:spPr>
          </p:pic>
        </mc:Fallback>
      </mc:AlternateContent>
      <p:sp>
        <p:nvSpPr>
          <p:cNvPr id="70" name="Multiplication Sign 69">
            <a:extLst>
              <a:ext uri="{FF2B5EF4-FFF2-40B4-BE49-F238E27FC236}">
                <a16:creationId xmlns:a16="http://schemas.microsoft.com/office/drawing/2014/main" id="{E3181ECE-3C97-46D6-BFA7-97237EF53D7E}"/>
              </a:ext>
            </a:extLst>
          </p:cNvPr>
          <p:cNvSpPr>
            <a:spLocks noChangeAspect="1"/>
          </p:cNvSpPr>
          <p:nvPr/>
        </p:nvSpPr>
        <p:spPr>
          <a:xfrm>
            <a:off x="1423788" y="1763074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71BC0E-D1A4-4FE8-92F3-077997041C78}"/>
              </a:ext>
            </a:extLst>
          </p:cNvPr>
          <p:cNvSpPr txBox="1"/>
          <p:nvPr/>
        </p:nvSpPr>
        <p:spPr>
          <a:xfrm>
            <a:off x="6697312" y="27261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3. Each level must be separate from other levels for protons and neutrons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7E7CD26-65CA-432E-A5BA-575CF200005B}"/>
              </a:ext>
            </a:extLst>
          </p:cNvPr>
          <p:cNvGrpSpPr/>
          <p:nvPr/>
        </p:nvGrpSpPr>
        <p:grpSpPr>
          <a:xfrm>
            <a:off x="8334520" y="679218"/>
            <a:ext cx="502757" cy="435694"/>
            <a:chOff x="989813" y="1018095"/>
            <a:chExt cx="1941922" cy="1885361"/>
          </a:xfrm>
        </p:grpSpPr>
        <p:sp>
          <p:nvSpPr>
            <p:cNvPr id="80" name="Diagonal Stripe 79">
              <a:extLst>
                <a:ext uri="{FF2B5EF4-FFF2-40B4-BE49-F238E27FC236}">
                  <a16:creationId xmlns:a16="http://schemas.microsoft.com/office/drawing/2014/main" id="{DD582697-AC0A-4F59-B935-268C61A06D87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81" name="Diagonal Stripe 80">
              <a:extLst>
                <a:ext uri="{FF2B5EF4-FFF2-40B4-BE49-F238E27FC236}">
                  <a16:creationId xmlns:a16="http://schemas.microsoft.com/office/drawing/2014/main" id="{BF6BD940-E391-4600-B9CF-1ADCD9661994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82" name="Multiplication Sign 81">
            <a:extLst>
              <a:ext uri="{FF2B5EF4-FFF2-40B4-BE49-F238E27FC236}">
                <a16:creationId xmlns:a16="http://schemas.microsoft.com/office/drawing/2014/main" id="{A69BF730-B072-4507-9A5A-599ABC3BE810}"/>
              </a:ext>
            </a:extLst>
          </p:cNvPr>
          <p:cNvSpPr>
            <a:spLocks noChangeAspect="1"/>
          </p:cNvSpPr>
          <p:nvPr/>
        </p:nvSpPr>
        <p:spPr>
          <a:xfrm>
            <a:off x="7992561" y="173672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3" name="3D Model 82">
                <a:extLst>
                  <a:ext uri="{FF2B5EF4-FFF2-40B4-BE49-F238E27FC236}">
                    <a16:creationId xmlns:a16="http://schemas.microsoft.com/office/drawing/2014/main" id="{25377283-FE62-47CC-8193-DE0F0D80125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027508" y="367113"/>
              <a:ext cx="1288090" cy="1334658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288090" cy="1334658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4324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3" name="3D Model 82">
                <a:extLst>
                  <a:ext uri="{FF2B5EF4-FFF2-40B4-BE49-F238E27FC236}">
                    <a16:creationId xmlns:a16="http://schemas.microsoft.com/office/drawing/2014/main" id="{25377283-FE62-47CC-8193-DE0F0D8012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27508" y="367113"/>
                <a:ext cx="1288090" cy="1334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4" name="3D Model 83">
                <a:extLst>
                  <a:ext uri="{FF2B5EF4-FFF2-40B4-BE49-F238E27FC236}">
                    <a16:creationId xmlns:a16="http://schemas.microsoft.com/office/drawing/2014/main" id="{2B93E5F0-7B01-43E3-99BD-5ACFBD4B307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03617" y="1217487"/>
              <a:ext cx="1410734" cy="1283760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410734" cy="1283760"/>
                    </a:xfrm>
                    <a:prstGeom prst="rect">
                      <a:avLst/>
                    </a:prstGeom>
                  </am3d:spPr>
                  <am3d:camera>
                    <am3d:pos x="0" y="0" z="66888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11119" d="1000000"/>
                    <am3d:preTrans dx="0" dy="-8635021" dz="198017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4840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4" name="3D Model 83">
                <a:extLst>
                  <a:ext uri="{FF2B5EF4-FFF2-40B4-BE49-F238E27FC236}">
                    <a16:creationId xmlns:a16="http://schemas.microsoft.com/office/drawing/2014/main" id="{2B93E5F0-7B01-43E3-99BD-5ACFBD4B30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03617" y="1217487"/>
                <a:ext cx="1410734" cy="1283760"/>
              </a:xfrm>
              <a:prstGeom prst="rect">
                <a:avLst/>
              </a:prstGeom>
            </p:spPr>
          </p:pic>
        </mc:Fallback>
      </mc:AlternateContent>
      <p:sp>
        <p:nvSpPr>
          <p:cNvPr id="92" name="Right Triangle 91">
            <a:extLst>
              <a:ext uri="{FF2B5EF4-FFF2-40B4-BE49-F238E27FC236}">
                <a16:creationId xmlns:a16="http://schemas.microsoft.com/office/drawing/2014/main" id="{AA9CCE28-1364-4307-90D4-D458E5A7AE3B}"/>
              </a:ext>
            </a:extLst>
          </p:cNvPr>
          <p:cNvSpPr/>
          <p:nvPr/>
        </p:nvSpPr>
        <p:spPr>
          <a:xfrm flipH="1">
            <a:off x="-2" y="576640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Triangle 92">
            <a:extLst>
              <a:ext uri="{FF2B5EF4-FFF2-40B4-BE49-F238E27FC236}">
                <a16:creationId xmlns:a16="http://schemas.microsoft.com/office/drawing/2014/main" id="{3A015BAB-5487-408D-B44B-C1B0E9CC32E4}"/>
              </a:ext>
            </a:extLst>
          </p:cNvPr>
          <p:cNvSpPr/>
          <p:nvPr/>
        </p:nvSpPr>
        <p:spPr>
          <a:xfrm flipH="1">
            <a:off x="3348544" y="577051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Triangle 93">
            <a:extLst>
              <a:ext uri="{FF2B5EF4-FFF2-40B4-BE49-F238E27FC236}">
                <a16:creationId xmlns:a16="http://schemas.microsoft.com/office/drawing/2014/main" id="{D26FC109-3E4E-47E1-8347-03B0F5A56AB9}"/>
              </a:ext>
            </a:extLst>
          </p:cNvPr>
          <p:cNvSpPr/>
          <p:nvPr/>
        </p:nvSpPr>
        <p:spPr>
          <a:xfrm flipH="1">
            <a:off x="6693060" y="578312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6" name="3D Model 95">
                <a:extLst>
                  <a:ext uri="{FF2B5EF4-FFF2-40B4-BE49-F238E27FC236}">
                    <a16:creationId xmlns:a16="http://schemas.microsoft.com/office/drawing/2014/main" id="{37D007F5-A969-4E92-9598-673C3070549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32257" y="3013019"/>
              <a:ext cx="1896448" cy="2044006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1896448" cy="2044006"/>
                    </a:xfrm>
                    <a:prstGeom prst="rect">
                      <a:avLst/>
                    </a:prstGeom>
                  </am3d:spPr>
                  <am3d:camera>
                    <am3d:pos x="0" y="0" z="747785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073050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21116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6" name="3D Model 95">
                <a:extLst>
                  <a:ext uri="{FF2B5EF4-FFF2-40B4-BE49-F238E27FC236}">
                    <a16:creationId xmlns:a16="http://schemas.microsoft.com/office/drawing/2014/main" id="{37D007F5-A969-4E92-9598-673C307054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32257" y="3013019"/>
                <a:ext cx="1896448" cy="2044006"/>
              </a:xfrm>
              <a:prstGeom prst="rect">
                <a:avLst/>
              </a:prstGeom>
            </p:spPr>
          </p:pic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5AB9CBB8-2679-4561-BB32-E7E02A3CD6BB}"/>
              </a:ext>
            </a:extLst>
          </p:cNvPr>
          <p:cNvSpPr txBox="1"/>
          <p:nvPr/>
        </p:nvSpPr>
        <p:spPr>
          <a:xfrm>
            <a:off x="6742020" y="2683229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6. Once you start a new level, you cannot add any more to the previous level!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8" name="3D Model 97">
                <a:extLst>
                  <a:ext uri="{FF2B5EF4-FFF2-40B4-BE49-F238E27FC236}">
                    <a16:creationId xmlns:a16="http://schemas.microsoft.com/office/drawing/2014/main" id="{016EE5D8-86A0-451F-8CE3-50386A54281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30436" y="3136439"/>
              <a:ext cx="1158108" cy="1268856"/>
            </p:xfrm>
            <a:graphic>
              <a:graphicData uri="http://schemas.microsoft.com/office/drawing/2017/model3d">
                <am3d:model3d r:embed="rId22">
                  <am3d:spPr>
                    <a:xfrm>
                      <a:off x="0" y="0"/>
                      <a:ext cx="1158108" cy="1268856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13618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8" name="3D Model 97">
                <a:extLst>
                  <a:ext uri="{FF2B5EF4-FFF2-40B4-BE49-F238E27FC236}">
                    <a16:creationId xmlns:a16="http://schemas.microsoft.com/office/drawing/2014/main" id="{016EE5D8-86A0-451F-8CE3-50386A5428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30436" y="3136439"/>
                <a:ext cx="1158108" cy="1268856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FEAA8C77-3213-4D07-92EB-5F8BDA3C1BFE}"/>
              </a:ext>
            </a:extLst>
          </p:cNvPr>
          <p:cNvGrpSpPr/>
          <p:nvPr/>
        </p:nvGrpSpPr>
        <p:grpSpPr>
          <a:xfrm>
            <a:off x="4621324" y="3535945"/>
            <a:ext cx="502757" cy="435694"/>
            <a:chOff x="989813" y="1018095"/>
            <a:chExt cx="1941922" cy="1885361"/>
          </a:xfrm>
        </p:grpSpPr>
        <p:sp>
          <p:nvSpPr>
            <p:cNvPr id="100" name="Diagonal Stripe 99">
              <a:extLst>
                <a:ext uri="{FF2B5EF4-FFF2-40B4-BE49-F238E27FC236}">
                  <a16:creationId xmlns:a16="http://schemas.microsoft.com/office/drawing/2014/main" id="{4406D20D-167B-41EA-B94D-6C864067DC54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01" name="Diagonal Stripe 100">
              <a:extLst>
                <a:ext uri="{FF2B5EF4-FFF2-40B4-BE49-F238E27FC236}">
                  <a16:creationId xmlns:a16="http://schemas.microsoft.com/office/drawing/2014/main" id="{4E1D7F4C-780C-4958-B4B7-6D1832C53A8A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102" name="Right Triangle 101">
            <a:extLst>
              <a:ext uri="{FF2B5EF4-FFF2-40B4-BE49-F238E27FC236}">
                <a16:creationId xmlns:a16="http://schemas.microsoft.com/office/drawing/2014/main" id="{BAAE2F11-A62D-4D0D-955E-F6CFE069E1EF}"/>
              </a:ext>
            </a:extLst>
          </p:cNvPr>
          <p:cNvSpPr/>
          <p:nvPr/>
        </p:nvSpPr>
        <p:spPr>
          <a:xfrm flipH="1">
            <a:off x="3339839" y="3170807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3" name="3D Model 102">
                <a:extLst>
                  <a:ext uri="{FF2B5EF4-FFF2-40B4-BE49-F238E27FC236}">
                    <a16:creationId xmlns:a16="http://schemas.microsoft.com/office/drawing/2014/main" id="{36A0831A-B1A2-4A4F-9480-921D00EDC9D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78151" y="5909394"/>
              <a:ext cx="1379184" cy="1754376"/>
            </p:xfrm>
            <a:graphic>
              <a:graphicData uri="http://schemas.microsoft.com/office/drawing/2017/model3d">
                <am3d:model3d r:embed="rId24">
                  <am3d:spPr>
                    <a:xfrm>
                      <a:off x="0" y="0"/>
                      <a:ext cx="1379184" cy="1754376"/>
                    </a:xfrm>
                    <a:prstGeom prst="rect">
                      <a:avLst/>
                    </a:prstGeom>
                  </am3d:spPr>
                  <am3d:camera>
                    <am3d:pos x="0" y="0" z="6621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16458" d="1000000"/>
                    <am3d:preTrans dx="58" dy="-18000000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5"/>
                  </am3d:raster>
                  <am3d:objViewport viewportSz="2222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3" name="3D Model 102">
                <a:extLst>
                  <a:ext uri="{FF2B5EF4-FFF2-40B4-BE49-F238E27FC236}">
                    <a16:creationId xmlns:a16="http://schemas.microsoft.com/office/drawing/2014/main" id="{36A0831A-B1A2-4A4F-9480-921D00EDC9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78151" y="5909394"/>
                <a:ext cx="1379184" cy="1754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4" name="3D Model 103">
                <a:extLst>
                  <a:ext uri="{FF2B5EF4-FFF2-40B4-BE49-F238E27FC236}">
                    <a16:creationId xmlns:a16="http://schemas.microsoft.com/office/drawing/2014/main" id="{7C23E2BB-0B89-4E3A-BABD-72F1E34678F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47644" y="5651481"/>
              <a:ext cx="1216486" cy="977639"/>
            </p:xfrm>
            <a:graphic>
              <a:graphicData uri="http://schemas.microsoft.com/office/drawing/2017/model3d">
                <am3d:model3d r:embed="rId26">
                  <am3d:spPr>
                    <a:xfrm>
                      <a:off x="0" y="0"/>
                      <a:ext cx="1216486" cy="977639"/>
                    </a:xfrm>
                    <a:prstGeom prst="rect">
                      <a:avLst/>
                    </a:prstGeom>
                  </am3d:spPr>
                  <am3d:camera>
                    <am3d:pos x="0" y="0" z="572891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0462" d="1000000"/>
                    <am3d:preTrans dx="-455072" dy="-8112037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7"/>
                  </am3d:raster>
                  <am3d:objViewport viewportSz="14544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4" name="3D Model 103">
                <a:extLst>
                  <a:ext uri="{FF2B5EF4-FFF2-40B4-BE49-F238E27FC236}">
                    <a16:creationId xmlns:a16="http://schemas.microsoft.com/office/drawing/2014/main" id="{7C23E2BB-0B89-4E3A-BABD-72F1E34678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647644" y="5651481"/>
                <a:ext cx="1216486" cy="977639"/>
              </a:xfrm>
              <a:prstGeom prst="rect">
                <a:avLst/>
              </a:prstGeom>
            </p:spPr>
          </p:pic>
        </mc:Fallback>
      </mc:AlternateContent>
      <p:sp>
        <p:nvSpPr>
          <p:cNvPr id="105" name="TextBox 104">
            <a:extLst>
              <a:ext uri="{FF2B5EF4-FFF2-40B4-BE49-F238E27FC236}">
                <a16:creationId xmlns:a16="http://schemas.microsoft.com/office/drawing/2014/main" id="{196E4C2E-BA89-4BCE-8C28-6B67526935C6}"/>
              </a:ext>
            </a:extLst>
          </p:cNvPr>
          <p:cNvSpPr txBox="1"/>
          <p:nvPr/>
        </p:nvSpPr>
        <p:spPr>
          <a:xfrm>
            <a:off x="3371860" y="5215671"/>
            <a:ext cx="6605531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GOAL: Try to build the </a:t>
            </a:r>
            <a:r>
              <a:rPr lang="en-US" sz="1484" u="sng" dirty="0">
                <a:solidFill>
                  <a:schemeClr val="accent5">
                    <a:lumMod val="50000"/>
                  </a:schemeClr>
                </a:solidFill>
              </a:rPr>
              <a:t>largest nucleus</a:t>
            </a:r>
            <a:r>
              <a:rPr lang="en-US" sz="1484" dirty="0"/>
              <a:t> or build the </a:t>
            </a:r>
            <a:r>
              <a:rPr lang="en-US" sz="1484" u="sng" dirty="0">
                <a:solidFill>
                  <a:schemeClr val="accent6">
                    <a:lumMod val="50000"/>
                  </a:schemeClr>
                </a:solidFill>
              </a:rPr>
              <a:t>most exotic nucleus</a:t>
            </a:r>
            <a:r>
              <a:rPr lang="en-US" sz="1484" dirty="0"/>
              <a:t> (lots more protons or neutrons) you can!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7" name="3D Model 106">
                <a:extLst>
                  <a:ext uri="{FF2B5EF4-FFF2-40B4-BE49-F238E27FC236}">
                    <a16:creationId xmlns:a16="http://schemas.microsoft.com/office/drawing/2014/main" id="{847C5074-F1B2-4576-8982-17DBB4D05ED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995374" y="6386861"/>
              <a:ext cx="1216485" cy="1332977"/>
            </p:xfrm>
            <a:graphic>
              <a:graphicData uri="http://schemas.microsoft.com/office/drawing/2017/model3d">
                <am3d:model3d r:embed="rId28">
                  <am3d:spPr>
                    <a:xfrm>
                      <a:off x="0" y="0"/>
                      <a:ext cx="1216485" cy="1332977"/>
                    </a:xfrm>
                    <a:prstGeom prst="rect">
                      <a:avLst/>
                    </a:prstGeom>
                  </am3d:spPr>
                  <am3d:camera>
                    <am3d:pos x="0" y="0" z="703289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26424" d="1000000"/>
                    <am3d:preTrans dx="0" dy="-14412227" dz="170"/>
                    <am3d:scale>
                      <am3d:sx n="1000000" d="1000000"/>
                      <am3d:sy n="1000000" d="1000000"/>
                      <am3d:sz n="1000000" d="1000000"/>
                    </am3d:scale>
                    <am3d:rot ax="9117312" ay="1871501" az="9834493"/>
                    <am3d:postTrans dx="0" dy="0" dz="0"/>
                  </am3d:trans>
                  <am3d:raster rName="Office3DRenderer" rVer="16.0.8326">
                    <am3d:blip r:embed="rId29"/>
                  </am3d:raster>
                  <am3d:objViewport viewportSz="15372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7" name="3D Model 106">
                <a:extLst>
                  <a:ext uri="{FF2B5EF4-FFF2-40B4-BE49-F238E27FC236}">
                    <a16:creationId xmlns:a16="http://schemas.microsoft.com/office/drawing/2014/main" id="{847C5074-F1B2-4576-8982-17DBB4D05E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995374" y="6386861"/>
                <a:ext cx="1216485" cy="1332977"/>
              </a:xfrm>
              <a:prstGeom prst="rect">
                <a:avLst/>
              </a:prstGeom>
            </p:spPr>
          </p:pic>
        </mc:Fallback>
      </mc:AlternateContent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757C27F-4ED1-4597-8A1A-2EB7E9783894}"/>
              </a:ext>
            </a:extLst>
          </p:cNvPr>
          <p:cNvCxnSpPr>
            <a:cxnSpLocks/>
          </p:cNvCxnSpPr>
          <p:nvPr/>
        </p:nvCxnSpPr>
        <p:spPr>
          <a:xfrm>
            <a:off x="8197716" y="5499675"/>
            <a:ext cx="136804" cy="10552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19874A6-E93F-4982-A8C7-57A6096E1CE3}"/>
              </a:ext>
            </a:extLst>
          </p:cNvPr>
          <p:cNvCxnSpPr>
            <a:cxnSpLocks/>
          </p:cNvCxnSpPr>
          <p:nvPr/>
        </p:nvCxnSpPr>
        <p:spPr>
          <a:xfrm>
            <a:off x="8197717" y="5515669"/>
            <a:ext cx="473602" cy="3937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992A8C6-A0CE-4279-A923-4F3B90297072}"/>
              </a:ext>
            </a:extLst>
          </p:cNvPr>
          <p:cNvCxnSpPr>
            <a:cxnSpLocks/>
          </p:cNvCxnSpPr>
          <p:nvPr/>
        </p:nvCxnSpPr>
        <p:spPr>
          <a:xfrm flipH="1">
            <a:off x="5076934" y="5546690"/>
            <a:ext cx="312837" cy="3626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77D162CA-7D19-4BD4-97F9-E0EF0CC20D95}"/>
              </a:ext>
            </a:extLst>
          </p:cNvPr>
          <p:cNvSpPr txBox="1"/>
          <p:nvPr/>
        </p:nvSpPr>
        <p:spPr>
          <a:xfrm>
            <a:off x="5553205" y="5727401"/>
            <a:ext cx="2254198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But watch out, Quantum Mechanics might just vibrate your nuclei apart!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8" name="3D Model 117">
                <a:extLst>
                  <a:ext uri="{FF2B5EF4-FFF2-40B4-BE49-F238E27FC236}">
                    <a16:creationId xmlns:a16="http://schemas.microsoft.com/office/drawing/2014/main" id="{D72A537B-2ADF-4C3A-986C-B82E0D17E24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193888" y="6332189"/>
              <a:ext cx="1216485" cy="1352962"/>
            </p:xfrm>
            <a:graphic>
              <a:graphicData uri="http://schemas.microsoft.com/office/drawing/2017/model3d">
                <am3d:model3d r:embed="rId30">
                  <am3d:spPr>
                    <a:xfrm>
                      <a:off x="0" y="0"/>
                      <a:ext cx="1216485" cy="1352962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1"/>
                  </am3d:raster>
                  <am3d:objViewport viewportSz="18895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8" name="3D Model 117">
                <a:extLst>
                  <a:ext uri="{FF2B5EF4-FFF2-40B4-BE49-F238E27FC236}">
                    <a16:creationId xmlns:a16="http://schemas.microsoft.com/office/drawing/2014/main" id="{D72A537B-2ADF-4C3A-986C-B82E0D17E2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193888" y="6332189"/>
                <a:ext cx="1216485" cy="1352962"/>
              </a:xfrm>
              <a:prstGeom prst="rect">
                <a:avLst/>
              </a:prstGeom>
            </p:spPr>
          </p:pic>
        </mc:Fallback>
      </mc:AlternateContent>
      <p:cxnSp>
        <p:nvCxnSpPr>
          <p:cNvPr id="120" name="Connector: Curved 119">
            <a:extLst>
              <a:ext uri="{FF2B5EF4-FFF2-40B4-BE49-F238E27FC236}">
                <a16:creationId xmlns:a16="http://schemas.microsoft.com/office/drawing/2014/main" id="{79738F1C-5D0D-4979-8C31-162A350411DB}"/>
              </a:ext>
            </a:extLst>
          </p:cNvPr>
          <p:cNvCxnSpPr>
            <a:cxnSpLocks/>
            <a:endCxn id="118" idx="1"/>
          </p:cNvCxnSpPr>
          <p:nvPr/>
        </p:nvCxnSpPr>
        <p:spPr>
          <a:xfrm rot="16200000" flipH="1">
            <a:off x="5795933" y="6610715"/>
            <a:ext cx="465178" cy="33073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7F411BF-D25B-9831-55A9-3C102E3ADB40}"/>
              </a:ext>
            </a:extLst>
          </p:cNvPr>
          <p:cNvSpPr/>
          <p:nvPr/>
        </p:nvSpPr>
        <p:spPr>
          <a:xfrm>
            <a:off x="-6060" y="0"/>
            <a:ext cx="10058400" cy="7772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630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312229-7FD5-1FC8-E609-23E180730AF4}"/>
              </a:ext>
            </a:extLst>
          </p:cNvPr>
          <p:cNvSpPr txBox="1"/>
          <p:nvPr/>
        </p:nvSpPr>
        <p:spPr>
          <a:xfrm>
            <a:off x="2205588" y="4019915"/>
            <a:ext cx="554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5. (Optional) Each level has a maximum number of blocks allowed; you cannot place more than is listed for each level. Levels don’t need to go in order on the diagram, but magic numbers might change!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E41AEBA-FE5A-2581-1E97-01BAA37CED2A}"/>
              </a:ext>
            </a:extLst>
          </p:cNvPr>
          <p:cNvGrpSpPr/>
          <p:nvPr/>
        </p:nvGrpSpPr>
        <p:grpSpPr>
          <a:xfrm>
            <a:off x="2674477" y="4913549"/>
            <a:ext cx="502757" cy="435694"/>
            <a:chOff x="989813" y="1018095"/>
            <a:chExt cx="1941922" cy="1885361"/>
          </a:xfrm>
        </p:grpSpPr>
        <p:sp>
          <p:nvSpPr>
            <p:cNvPr id="6" name="Diagonal Stripe 5">
              <a:extLst>
                <a:ext uri="{FF2B5EF4-FFF2-40B4-BE49-F238E27FC236}">
                  <a16:creationId xmlns:a16="http://schemas.microsoft.com/office/drawing/2014/main" id="{7D052889-FCC2-73CD-1CC7-7A9CB7CA9475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7" name="Diagonal Stripe 6">
              <a:extLst>
                <a:ext uri="{FF2B5EF4-FFF2-40B4-BE49-F238E27FC236}">
                  <a16:creationId xmlns:a16="http://schemas.microsoft.com/office/drawing/2014/main" id="{006244AC-DBB8-A843-88B4-9D08E45850A1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333569A6-9E2E-ACA5-20D3-5C7CC00D749D}"/>
              </a:ext>
            </a:extLst>
          </p:cNvPr>
          <p:cNvSpPr>
            <a:spLocks noChangeAspect="1"/>
          </p:cNvSpPr>
          <p:nvPr/>
        </p:nvSpPr>
        <p:spPr>
          <a:xfrm>
            <a:off x="2390618" y="6663834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A8A545-EB25-4B6A-B999-6C5FF6E6DDF7}"/>
              </a:ext>
            </a:extLst>
          </p:cNvPr>
          <p:cNvSpPr/>
          <p:nvPr/>
        </p:nvSpPr>
        <p:spPr>
          <a:xfrm>
            <a:off x="2102340" y="3990893"/>
            <a:ext cx="5753428" cy="37768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E49B73F-3E07-621F-0A31-B02FA3449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320" y="4659728"/>
            <a:ext cx="3259656" cy="31025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616DF30-5E35-3D36-1B82-CF8A2C5E1BB8}"/>
              </a:ext>
            </a:extLst>
          </p:cNvPr>
          <p:cNvSpPr txBox="1"/>
          <p:nvPr/>
        </p:nvSpPr>
        <p:spPr>
          <a:xfrm>
            <a:off x="2055857" y="5657013"/>
            <a:ext cx="211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 proton in proton Level 2</a:t>
            </a:r>
          </a:p>
          <a:p>
            <a:r>
              <a:rPr lang="en-US" sz="1200" dirty="0"/>
              <a:t>2 protons in proton Level 1</a:t>
            </a:r>
          </a:p>
          <a:p>
            <a:r>
              <a:rPr lang="en-US" sz="1200" dirty="0"/>
              <a:t>2 neutrons in neutron Level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A18626-C50F-3D6A-41E3-DCD4E95E7F19}"/>
              </a:ext>
            </a:extLst>
          </p:cNvPr>
          <p:cNvSpPr txBox="1"/>
          <p:nvPr/>
        </p:nvSpPr>
        <p:spPr>
          <a:xfrm>
            <a:off x="2111637" y="7300628"/>
            <a:ext cx="2105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 protons in proton Level 1</a:t>
            </a:r>
          </a:p>
          <a:p>
            <a:r>
              <a:rPr lang="en-US" sz="1200" dirty="0"/>
              <a:t>2 neutrons in neutron Level 1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E5DFFED-740F-A0D5-283F-4BF1C481FC06}"/>
              </a:ext>
            </a:extLst>
          </p:cNvPr>
          <p:cNvCxnSpPr>
            <a:cxnSpLocks/>
          </p:cNvCxnSpPr>
          <p:nvPr/>
        </p:nvCxnSpPr>
        <p:spPr>
          <a:xfrm>
            <a:off x="2101738" y="6303343"/>
            <a:ext cx="2425640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18BFC6-F6B0-148C-DEAD-E7F88EEA53B6}"/>
              </a:ext>
            </a:extLst>
          </p:cNvPr>
          <p:cNvSpPr txBox="1"/>
          <p:nvPr/>
        </p:nvSpPr>
        <p:spPr>
          <a:xfrm>
            <a:off x="2078799" y="24475"/>
            <a:ext cx="2873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Protons (Red) go down first, must be pointed the same direction, placed up on their sides, AND be spaced 1 block width apart.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2E3390D-DAA4-27FC-7C0B-89CF0853B6BE}"/>
              </a:ext>
            </a:extLst>
          </p:cNvPr>
          <p:cNvGrpSpPr/>
          <p:nvPr/>
        </p:nvGrpSpPr>
        <p:grpSpPr>
          <a:xfrm>
            <a:off x="3358556" y="799878"/>
            <a:ext cx="432093" cy="332913"/>
            <a:chOff x="989813" y="1018095"/>
            <a:chExt cx="1941922" cy="1885361"/>
          </a:xfrm>
        </p:grpSpPr>
        <p:sp>
          <p:nvSpPr>
            <p:cNvPr id="11" name="Diagonal Stripe 10">
              <a:extLst>
                <a:ext uri="{FF2B5EF4-FFF2-40B4-BE49-F238E27FC236}">
                  <a16:creationId xmlns:a16="http://schemas.microsoft.com/office/drawing/2014/main" id="{3B1037C2-2D78-40A7-63DB-D31C5FB7DAF5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C1469E1-F746-7248-64ED-BC6C16EA37A1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D29A3B5-2A25-2A18-03A3-E60E61654D9D}"/>
              </a:ext>
            </a:extLst>
          </p:cNvPr>
          <p:cNvSpPr txBox="1"/>
          <p:nvPr/>
        </p:nvSpPr>
        <p:spPr>
          <a:xfrm>
            <a:off x="5026634" y="24474"/>
            <a:ext cx="288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Neutrons (blue) can go next! They must point the other direction from protons.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410AAAD-F278-4AA4-6F9A-5A6B1045EAEF}"/>
              </a:ext>
            </a:extLst>
          </p:cNvPr>
          <p:cNvGrpSpPr/>
          <p:nvPr/>
        </p:nvGrpSpPr>
        <p:grpSpPr>
          <a:xfrm>
            <a:off x="6179256" y="651174"/>
            <a:ext cx="432093" cy="332913"/>
            <a:chOff x="989813" y="1018095"/>
            <a:chExt cx="1941922" cy="1885361"/>
          </a:xfrm>
        </p:grpSpPr>
        <p:sp>
          <p:nvSpPr>
            <p:cNvPr id="15" name="Diagonal Stripe 14">
              <a:extLst>
                <a:ext uri="{FF2B5EF4-FFF2-40B4-BE49-F238E27FC236}">
                  <a16:creationId xmlns:a16="http://schemas.microsoft.com/office/drawing/2014/main" id="{628FFFB1-799A-6697-45CA-CA998C984A71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8" name="Diagonal Stripe 17">
              <a:extLst>
                <a:ext uri="{FF2B5EF4-FFF2-40B4-BE49-F238E27FC236}">
                  <a16:creationId xmlns:a16="http://schemas.microsoft.com/office/drawing/2014/main" id="{890EC648-EB0D-2803-BAE7-288D126B10C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32C47493-9C10-9395-8838-9186F932B9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17593474"/>
                  </p:ext>
                </p:extLst>
              </p:nvPr>
            </p:nvGraphicFramePr>
            <p:xfrm>
              <a:off x="5677433" y="2302807"/>
              <a:ext cx="1460400" cy="148129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60400" cy="1481291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-2220072" ay="-2085092" az="-936301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87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32C47493-9C10-9395-8838-9186F932B9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77433" y="2302807"/>
                <a:ext cx="1460400" cy="1481291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2EAEFDDD-1CEC-B580-CC68-4C4517435BC3}"/>
              </a:ext>
            </a:extLst>
          </p:cNvPr>
          <p:cNvSpPr txBox="1"/>
          <p:nvPr/>
        </p:nvSpPr>
        <p:spPr>
          <a:xfrm>
            <a:off x="5036772" y="2019079"/>
            <a:ext cx="2615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4. If you’ve hit a magic number, you get a piece of cardboard!</a:t>
            </a: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4A91668D-6D54-DD1C-4B6E-C6A5D529470E}"/>
              </a:ext>
            </a:extLst>
          </p:cNvPr>
          <p:cNvSpPr>
            <a:spLocks noChangeAspect="1"/>
          </p:cNvSpPr>
          <p:nvPr/>
        </p:nvSpPr>
        <p:spPr>
          <a:xfrm>
            <a:off x="6125804" y="1381971"/>
            <a:ext cx="593033" cy="527240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ultiplication Sign 29">
            <a:extLst>
              <a:ext uri="{FF2B5EF4-FFF2-40B4-BE49-F238E27FC236}">
                <a16:creationId xmlns:a16="http://schemas.microsoft.com/office/drawing/2014/main" id="{200E896C-F24F-8D5D-55DB-C5D7CFA081A6}"/>
              </a:ext>
            </a:extLst>
          </p:cNvPr>
          <p:cNvSpPr>
            <a:spLocks noChangeAspect="1"/>
          </p:cNvSpPr>
          <p:nvPr/>
        </p:nvSpPr>
        <p:spPr>
          <a:xfrm>
            <a:off x="3332701" y="1345413"/>
            <a:ext cx="593033" cy="527240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87375-5589-2006-EE98-EF69DFC22A37}"/>
              </a:ext>
            </a:extLst>
          </p:cNvPr>
          <p:cNvSpPr txBox="1"/>
          <p:nvPr/>
        </p:nvSpPr>
        <p:spPr>
          <a:xfrm>
            <a:off x="2099003" y="2015536"/>
            <a:ext cx="288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Each level must be separate from other levels for protons and neutrons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066CAB-AAC5-C9E9-F0F9-D60FA4CF1C89}"/>
              </a:ext>
            </a:extLst>
          </p:cNvPr>
          <p:cNvGrpSpPr/>
          <p:nvPr/>
        </p:nvGrpSpPr>
        <p:grpSpPr>
          <a:xfrm>
            <a:off x="3378299" y="2513666"/>
            <a:ext cx="432093" cy="332913"/>
            <a:chOff x="989813" y="1018095"/>
            <a:chExt cx="1941922" cy="1885361"/>
          </a:xfrm>
        </p:grpSpPr>
        <p:sp>
          <p:nvSpPr>
            <p:cNvPr id="33" name="Diagonal Stripe 32">
              <a:extLst>
                <a:ext uri="{FF2B5EF4-FFF2-40B4-BE49-F238E27FC236}">
                  <a16:creationId xmlns:a16="http://schemas.microsoft.com/office/drawing/2014/main" id="{EFFBED67-CEEC-AF41-18D2-D89B3F3E0E9D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34" name="Diagonal Stripe 33">
              <a:extLst>
                <a:ext uri="{FF2B5EF4-FFF2-40B4-BE49-F238E27FC236}">
                  <a16:creationId xmlns:a16="http://schemas.microsoft.com/office/drawing/2014/main" id="{62AD77E6-87F2-870F-419E-C9D9C51E1BCD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35" name="Multiplication Sign 34">
            <a:extLst>
              <a:ext uri="{FF2B5EF4-FFF2-40B4-BE49-F238E27FC236}">
                <a16:creationId xmlns:a16="http://schemas.microsoft.com/office/drawing/2014/main" id="{FF819F93-D251-7D6F-415D-5DA2C074A496}"/>
              </a:ext>
            </a:extLst>
          </p:cNvPr>
          <p:cNvSpPr>
            <a:spLocks noChangeAspect="1"/>
          </p:cNvSpPr>
          <p:nvPr/>
        </p:nvSpPr>
        <p:spPr>
          <a:xfrm>
            <a:off x="3084405" y="3321702"/>
            <a:ext cx="593033" cy="527240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9CE8AE-BBA9-8306-B58D-94F896A4CD4E}"/>
              </a:ext>
            </a:extLst>
          </p:cNvPr>
          <p:cNvSpPr/>
          <p:nvPr/>
        </p:nvSpPr>
        <p:spPr>
          <a:xfrm>
            <a:off x="2097928" y="11324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744815-DEB6-08FF-956A-0799060ADD16}"/>
              </a:ext>
            </a:extLst>
          </p:cNvPr>
          <p:cNvSpPr/>
          <p:nvPr/>
        </p:nvSpPr>
        <p:spPr>
          <a:xfrm>
            <a:off x="4979087" y="10048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D02E6E-3BFF-B934-737D-86722DE189D9}"/>
              </a:ext>
            </a:extLst>
          </p:cNvPr>
          <p:cNvSpPr/>
          <p:nvPr/>
        </p:nvSpPr>
        <p:spPr>
          <a:xfrm>
            <a:off x="2097928" y="2001108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D85AE7-48C6-4668-E129-03783162049A}"/>
              </a:ext>
            </a:extLst>
          </p:cNvPr>
          <p:cNvSpPr/>
          <p:nvPr/>
        </p:nvSpPr>
        <p:spPr>
          <a:xfrm>
            <a:off x="4979087" y="1999830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774C4E13-3F62-ADBC-1552-EC4F1C2E08D6}"/>
              </a:ext>
            </a:extLst>
          </p:cNvPr>
          <p:cNvSpPr/>
          <p:nvPr/>
        </p:nvSpPr>
        <p:spPr>
          <a:xfrm flipH="1">
            <a:off x="2093845" y="522604"/>
            <a:ext cx="2881158" cy="1477228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Triangle 42">
            <a:extLst>
              <a:ext uri="{FF2B5EF4-FFF2-40B4-BE49-F238E27FC236}">
                <a16:creationId xmlns:a16="http://schemas.microsoft.com/office/drawing/2014/main" id="{94DF31C9-91D2-510A-9DFF-E2FB4B94615A}"/>
              </a:ext>
            </a:extLst>
          </p:cNvPr>
          <p:cNvSpPr/>
          <p:nvPr/>
        </p:nvSpPr>
        <p:spPr>
          <a:xfrm flipH="1">
            <a:off x="2078799" y="2380606"/>
            <a:ext cx="2902329" cy="1606456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B74275DA-ACB9-0C61-893F-D158B48BF268}"/>
              </a:ext>
            </a:extLst>
          </p:cNvPr>
          <p:cNvSpPr/>
          <p:nvPr/>
        </p:nvSpPr>
        <p:spPr>
          <a:xfrm flipH="1">
            <a:off x="4950332" y="384536"/>
            <a:ext cx="2902329" cy="1606456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9" name="3D Model 98">
                <a:extLst>
                  <a:ext uri="{FF2B5EF4-FFF2-40B4-BE49-F238E27FC236}">
                    <a16:creationId xmlns:a16="http://schemas.microsoft.com/office/drawing/2014/main" id="{6FD6DDC8-3584-95E8-17CA-8527CD167E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5602490"/>
                  </p:ext>
                </p:extLst>
              </p:nvPr>
            </p:nvGraphicFramePr>
            <p:xfrm>
              <a:off x="3846149" y="693514"/>
              <a:ext cx="1077638" cy="124381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077638" cy="1243817"/>
                    </a:xfrm>
                    <a:prstGeom prst="rect">
                      <a:avLst/>
                    </a:prstGeom>
                  </am3d:spPr>
                  <am3d:camera>
                    <am3d:pos x="0" y="0" z="711871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49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612335" ay="-2386895" az="-187804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3020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9" name="3D Model 98">
                <a:extLst>
                  <a:ext uri="{FF2B5EF4-FFF2-40B4-BE49-F238E27FC236}">
                    <a16:creationId xmlns:a16="http://schemas.microsoft.com/office/drawing/2014/main" id="{6FD6DDC8-3584-95E8-17CA-8527CD167E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46149" y="693514"/>
                <a:ext cx="1077638" cy="12438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0" name="3D Model 99">
                <a:extLst>
                  <a:ext uri="{FF2B5EF4-FFF2-40B4-BE49-F238E27FC236}">
                    <a16:creationId xmlns:a16="http://schemas.microsoft.com/office/drawing/2014/main" id="{D5B24EF6-51F6-0624-D813-961A6AE959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3585499"/>
                  </p:ext>
                </p:extLst>
              </p:nvPr>
            </p:nvGraphicFramePr>
            <p:xfrm>
              <a:off x="2161645" y="420607"/>
              <a:ext cx="1134873" cy="1150044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134873" cy="1150044"/>
                    </a:xfrm>
                    <a:prstGeom prst="rect">
                      <a:avLst/>
                    </a:prstGeom>
                  </am3d:spPr>
                  <am3d:camera>
                    <am3d:pos x="0" y="0" z="68546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6331455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396085" ay="-2338004" az="-166590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3006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0" name="3D Model 99">
                <a:extLst>
                  <a:ext uri="{FF2B5EF4-FFF2-40B4-BE49-F238E27FC236}">
                    <a16:creationId xmlns:a16="http://schemas.microsoft.com/office/drawing/2014/main" id="{D5B24EF6-51F6-0624-D813-961A6AE959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1645" y="420607"/>
                <a:ext cx="1134873" cy="11500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1" name="3D Model 100">
                <a:extLst>
                  <a:ext uri="{FF2B5EF4-FFF2-40B4-BE49-F238E27FC236}">
                    <a16:creationId xmlns:a16="http://schemas.microsoft.com/office/drawing/2014/main" id="{7A206E23-1E85-7F82-96AF-A50CD39DE8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9317161"/>
                  </p:ext>
                </p:extLst>
              </p:nvPr>
            </p:nvGraphicFramePr>
            <p:xfrm>
              <a:off x="6710711" y="1019722"/>
              <a:ext cx="1121310" cy="819802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121310" cy="819802"/>
                    </a:xfrm>
                    <a:prstGeom prst="rect">
                      <a:avLst/>
                    </a:prstGeom>
                  </am3d:spPr>
                  <am3d:camera>
                    <am3d:pos x="0" y="0" z="617428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127925" d="1000000"/>
                    <am3d:preTrans dx="402536" dy="-7093785" dz="-3998801"/>
                    <am3d:scale>
                      <am3d:sx n="1000000" d="1000000"/>
                      <am3d:sy n="1000000" d="1000000"/>
                      <am3d:sz n="1000000" d="1000000"/>
                    </am3d:scale>
                    <am3d:rot ax="2952650" ay="-2260307" az="-2118545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165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1" name="3D Model 100">
                <a:extLst>
                  <a:ext uri="{FF2B5EF4-FFF2-40B4-BE49-F238E27FC236}">
                    <a16:creationId xmlns:a16="http://schemas.microsoft.com/office/drawing/2014/main" id="{7A206E23-1E85-7F82-96AF-A50CD39DE8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10711" y="1019722"/>
                <a:ext cx="1121310" cy="8198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2" name="3D Model 101">
                <a:extLst>
                  <a:ext uri="{FF2B5EF4-FFF2-40B4-BE49-F238E27FC236}">
                    <a16:creationId xmlns:a16="http://schemas.microsoft.com/office/drawing/2014/main" id="{919980BA-CF68-1B52-3C6B-60DC487533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91395352"/>
                  </p:ext>
                </p:extLst>
              </p:nvPr>
            </p:nvGraphicFramePr>
            <p:xfrm>
              <a:off x="5080715" y="401471"/>
              <a:ext cx="984624" cy="1046743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984624" cy="1046743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47390" ay="-2460631" az="-1771136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1144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2" name="3D Model 101">
                <a:extLst>
                  <a:ext uri="{FF2B5EF4-FFF2-40B4-BE49-F238E27FC236}">
                    <a16:creationId xmlns:a16="http://schemas.microsoft.com/office/drawing/2014/main" id="{919980BA-CF68-1B52-3C6B-60DC487533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80715" y="401471"/>
                <a:ext cx="984624" cy="10467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3" name="3D Model 102">
                <a:extLst>
                  <a:ext uri="{FF2B5EF4-FFF2-40B4-BE49-F238E27FC236}">
                    <a16:creationId xmlns:a16="http://schemas.microsoft.com/office/drawing/2014/main" id="{2E5AEEA5-F5E5-E6BD-710F-2AC13AD27E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6550663"/>
                  </p:ext>
                </p:extLst>
              </p:nvPr>
            </p:nvGraphicFramePr>
            <p:xfrm>
              <a:off x="2199533" y="2381883"/>
              <a:ext cx="1063492" cy="1130585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063492" cy="1130585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47390" ay="-2460631" az="-1771136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2036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3" name="3D Model 102">
                <a:extLst>
                  <a:ext uri="{FF2B5EF4-FFF2-40B4-BE49-F238E27FC236}">
                    <a16:creationId xmlns:a16="http://schemas.microsoft.com/office/drawing/2014/main" id="{2E5AEEA5-F5E5-E6BD-710F-2AC13AD27E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99533" y="2381883"/>
                <a:ext cx="1063492" cy="11305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4" name="3D Model 103">
                <a:extLst>
                  <a:ext uri="{FF2B5EF4-FFF2-40B4-BE49-F238E27FC236}">
                    <a16:creationId xmlns:a16="http://schemas.microsoft.com/office/drawing/2014/main" id="{124A5AA9-CE73-9135-B789-85B62BE0E4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02824391"/>
                  </p:ext>
                </p:extLst>
              </p:nvPr>
            </p:nvGraphicFramePr>
            <p:xfrm>
              <a:off x="3677891" y="2834057"/>
              <a:ext cx="1185920" cy="1095983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185920" cy="1095983"/>
                    </a:xfrm>
                    <a:prstGeom prst="rect">
                      <a:avLst/>
                    </a:prstGeom>
                  </am3d:spPr>
                  <am3d:camera>
                    <am3d:pos x="0" y="0" z="620486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454877" d="1000000"/>
                    <am3d:preTrans dx="0" dy="-7347877" dz="1273711"/>
                    <am3d:scale>
                      <am3d:sx n="1000000" d="1000000"/>
                      <am3d:sy n="1000000" d="1000000"/>
                      <am3d:sz n="1000000" d="1000000"/>
                    </am3d:scale>
                    <am3d:rot ax="2676053" ay="-2552555" az="-2021664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3159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4" name="3D Model 103">
                <a:extLst>
                  <a:ext uri="{FF2B5EF4-FFF2-40B4-BE49-F238E27FC236}">
                    <a16:creationId xmlns:a16="http://schemas.microsoft.com/office/drawing/2014/main" id="{124A5AA9-CE73-9135-B789-85B62BE0E4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77891" y="2834057"/>
                <a:ext cx="1185920" cy="10959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5" name="3D Model 104">
                <a:extLst>
                  <a:ext uri="{FF2B5EF4-FFF2-40B4-BE49-F238E27FC236}">
                    <a16:creationId xmlns:a16="http://schemas.microsoft.com/office/drawing/2014/main" id="{30A59395-1BB2-166F-8258-153BF35297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0865148"/>
                  </p:ext>
                </p:extLst>
              </p:nvPr>
            </p:nvGraphicFramePr>
            <p:xfrm>
              <a:off x="3370502" y="4369586"/>
              <a:ext cx="1216047" cy="1467960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216047" cy="1467960"/>
                    </a:xfrm>
                    <a:prstGeom prst="rect">
                      <a:avLst/>
                    </a:prstGeom>
                  </am3d:spPr>
                  <am3d:camera>
                    <am3d:pos x="0" y="0" z="78614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79" d="1000000"/>
                    <am3d:preTrans dx="249" dy="-16033694" dz="110"/>
                    <am3d:scale>
                      <am3d:sx n="1000000" d="1000000"/>
                      <am3d:sy n="1000000" d="1000000"/>
                      <am3d:sz n="1000000" d="1000000"/>
                    </am3d:scale>
                    <am3d:rot ax="2019419" ay="-2215540" az="-1308143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4924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5" name="3D Model 104">
                <a:extLst>
                  <a:ext uri="{FF2B5EF4-FFF2-40B4-BE49-F238E27FC236}">
                    <a16:creationId xmlns:a16="http://schemas.microsoft.com/office/drawing/2014/main" id="{30A59395-1BB2-166F-8258-153BF35297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70502" y="4369586"/>
                <a:ext cx="1216047" cy="146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6" name="3D Model 105">
                <a:extLst>
                  <a:ext uri="{FF2B5EF4-FFF2-40B4-BE49-F238E27FC236}">
                    <a16:creationId xmlns:a16="http://schemas.microsoft.com/office/drawing/2014/main" id="{3BEF0655-2822-0D44-E050-F1927BD13E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5396098"/>
                  </p:ext>
                </p:extLst>
              </p:nvPr>
            </p:nvGraphicFramePr>
            <p:xfrm>
              <a:off x="3155952" y="6018079"/>
              <a:ext cx="1451828" cy="1501943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451828" cy="1501943"/>
                    </a:xfrm>
                    <a:prstGeom prst="rect">
                      <a:avLst/>
                    </a:prstGeom>
                  </am3d:spPr>
                  <am3d:camera>
                    <am3d:pos x="0" y="0" z="545337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47460" d="1000000"/>
                    <am3d:preTrans dx="-3" dy="-5010644" dz="114"/>
                    <am3d:scale>
                      <am3d:sx n="1000000" d="1000000"/>
                      <am3d:sy n="1000000" d="1000000"/>
                      <am3d:sz n="1000000" d="1000000"/>
                    </am3d:scale>
                    <am3d:rot ax="2583064" ay="-2049997" az="-1660984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8412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6" name="3D Model 105">
                <a:extLst>
                  <a:ext uri="{FF2B5EF4-FFF2-40B4-BE49-F238E27FC236}">
                    <a16:creationId xmlns:a16="http://schemas.microsoft.com/office/drawing/2014/main" id="{3BEF0655-2822-0D44-E050-F1927BD13E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55952" y="6018079"/>
                <a:ext cx="1451828" cy="150194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7609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1670144" y="1515237"/>
            <a:ext cx="334351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1. Protons (Red) go down first, must be pointed the same direction, placed up on their sides, AND be spaced 1 block width apart.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A81A6C-A966-4055-BBF6-F5552C3DF991}"/>
              </a:ext>
            </a:extLst>
          </p:cNvPr>
          <p:cNvGrpSpPr/>
          <p:nvPr/>
        </p:nvGrpSpPr>
        <p:grpSpPr>
          <a:xfrm>
            <a:off x="3182164" y="2538239"/>
            <a:ext cx="502757" cy="435694"/>
            <a:chOff x="989813" y="1018095"/>
            <a:chExt cx="1941922" cy="1885361"/>
          </a:xfrm>
        </p:grpSpPr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0603E60-9067-474A-AF66-F52B9B6F240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3" name="Diagonal Stripe 12">
              <a:extLst>
                <a:ext uri="{FF2B5EF4-FFF2-40B4-BE49-F238E27FC236}">
                  <a16:creationId xmlns:a16="http://schemas.microsoft.com/office/drawing/2014/main" id="{CFFB25B8-6568-4AD6-A61A-A3BB0665AFF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5100066" y="1515237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2. Neutrons (blue) can go next! They must point the other direction from protons.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FB3286C-EA70-408D-99AC-09395F0E8943}"/>
              </a:ext>
            </a:extLst>
          </p:cNvPr>
          <p:cNvGrpSpPr/>
          <p:nvPr/>
        </p:nvGrpSpPr>
        <p:grpSpPr>
          <a:xfrm>
            <a:off x="6534505" y="2315887"/>
            <a:ext cx="502757" cy="435694"/>
            <a:chOff x="989813" y="1018095"/>
            <a:chExt cx="1941922" cy="1885361"/>
          </a:xfrm>
        </p:grpSpPr>
        <p:sp>
          <p:nvSpPr>
            <p:cNvPr id="49" name="Diagonal Stripe 48">
              <a:extLst>
                <a:ext uri="{FF2B5EF4-FFF2-40B4-BE49-F238E27FC236}">
                  <a16:creationId xmlns:a16="http://schemas.microsoft.com/office/drawing/2014/main" id="{2E83B1C5-B27B-4FA0-8AE0-0E4109F9CA7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50" name="Diagonal Stripe 49">
              <a:extLst>
                <a:ext uri="{FF2B5EF4-FFF2-40B4-BE49-F238E27FC236}">
                  <a16:creationId xmlns:a16="http://schemas.microsoft.com/office/drawing/2014/main" id="{A5F5CD52-DCB0-48E3-BCEC-2A9101F9040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728770" y="4506203"/>
              <a:ext cx="1956284" cy="192015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56284" cy="1920155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0400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28770" y="4506203"/>
                <a:ext cx="1956284" cy="1920155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5111861" y="4125645"/>
            <a:ext cx="3043446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4. If you’ve hit a magic number, you get a piece of cardboard!</a:t>
            </a:r>
          </a:p>
        </p:txBody>
      </p:sp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98D73FD9-89E3-408D-A3B3-638E38A861C1}"/>
              </a:ext>
            </a:extLst>
          </p:cNvPr>
          <p:cNvSpPr>
            <a:spLocks noChangeAspect="1"/>
          </p:cNvSpPr>
          <p:nvPr/>
        </p:nvSpPr>
        <p:spPr>
          <a:xfrm>
            <a:off x="6309957" y="3370241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Multiplication Sign 69">
            <a:extLst>
              <a:ext uri="{FF2B5EF4-FFF2-40B4-BE49-F238E27FC236}">
                <a16:creationId xmlns:a16="http://schemas.microsoft.com/office/drawing/2014/main" id="{E3181ECE-3C97-46D6-BFA7-97237EF53D7E}"/>
              </a:ext>
            </a:extLst>
          </p:cNvPr>
          <p:cNvSpPr>
            <a:spLocks noChangeAspect="1"/>
          </p:cNvSpPr>
          <p:nvPr/>
        </p:nvSpPr>
        <p:spPr>
          <a:xfrm>
            <a:off x="2939571" y="335648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71BC0E-D1A4-4FE8-92F3-077997041C78}"/>
              </a:ext>
            </a:extLst>
          </p:cNvPr>
          <p:cNvSpPr txBox="1"/>
          <p:nvPr/>
        </p:nvSpPr>
        <p:spPr>
          <a:xfrm>
            <a:off x="1693652" y="4121006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3. Each level must be separate from other levels for protons and neutrons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7E7CD26-65CA-432E-A5BA-575CF200005B}"/>
              </a:ext>
            </a:extLst>
          </p:cNvPr>
          <p:cNvGrpSpPr/>
          <p:nvPr/>
        </p:nvGrpSpPr>
        <p:grpSpPr>
          <a:xfrm>
            <a:off x="3445806" y="4813863"/>
            <a:ext cx="502757" cy="435694"/>
            <a:chOff x="989813" y="1018095"/>
            <a:chExt cx="1941922" cy="1885361"/>
          </a:xfrm>
        </p:grpSpPr>
        <p:sp>
          <p:nvSpPr>
            <p:cNvPr id="80" name="Diagonal Stripe 79">
              <a:extLst>
                <a:ext uri="{FF2B5EF4-FFF2-40B4-BE49-F238E27FC236}">
                  <a16:creationId xmlns:a16="http://schemas.microsoft.com/office/drawing/2014/main" id="{DD582697-AC0A-4F59-B935-268C61A06D87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81" name="Diagonal Stripe 80">
              <a:extLst>
                <a:ext uri="{FF2B5EF4-FFF2-40B4-BE49-F238E27FC236}">
                  <a16:creationId xmlns:a16="http://schemas.microsoft.com/office/drawing/2014/main" id="{BF6BD940-E391-4600-B9CF-1ADCD9661994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82" name="Multiplication Sign 81">
            <a:extLst>
              <a:ext uri="{FF2B5EF4-FFF2-40B4-BE49-F238E27FC236}">
                <a16:creationId xmlns:a16="http://schemas.microsoft.com/office/drawing/2014/main" id="{A69BF730-B072-4507-9A5A-599ABC3BE810}"/>
              </a:ext>
            </a:extLst>
          </p:cNvPr>
          <p:cNvSpPr>
            <a:spLocks noChangeAspect="1"/>
          </p:cNvSpPr>
          <p:nvPr/>
        </p:nvSpPr>
        <p:spPr>
          <a:xfrm>
            <a:off x="2665123" y="5912027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9D572F-E3AE-288D-0A99-D618F77798CF}"/>
              </a:ext>
            </a:extLst>
          </p:cNvPr>
          <p:cNvSpPr/>
          <p:nvPr/>
        </p:nvSpPr>
        <p:spPr>
          <a:xfrm>
            <a:off x="1692402" y="1498030"/>
            <a:ext cx="3352341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1AD3C6-07FA-32E9-6764-3F7949E6A5D8}"/>
              </a:ext>
            </a:extLst>
          </p:cNvPr>
          <p:cNvSpPr/>
          <p:nvPr/>
        </p:nvSpPr>
        <p:spPr>
          <a:xfrm>
            <a:off x="5044743" y="1496360"/>
            <a:ext cx="3352341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6A3395-E7FA-430F-7CFC-D268A257083C}"/>
              </a:ext>
            </a:extLst>
          </p:cNvPr>
          <p:cNvSpPr/>
          <p:nvPr/>
        </p:nvSpPr>
        <p:spPr>
          <a:xfrm>
            <a:off x="1692402" y="4102127"/>
            <a:ext cx="3352341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505B96-DEAB-9933-4DF7-98783FA240B7}"/>
              </a:ext>
            </a:extLst>
          </p:cNvPr>
          <p:cNvSpPr/>
          <p:nvPr/>
        </p:nvSpPr>
        <p:spPr>
          <a:xfrm>
            <a:off x="5044743" y="4100458"/>
            <a:ext cx="3352341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2B586303-7C9A-C502-13B7-83185458863E}"/>
              </a:ext>
            </a:extLst>
          </p:cNvPr>
          <p:cNvSpPr/>
          <p:nvPr/>
        </p:nvSpPr>
        <p:spPr>
          <a:xfrm flipH="1">
            <a:off x="1687652" y="2167159"/>
            <a:ext cx="3352341" cy="1933298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9C1C995F-9778-B2FE-54A5-753B6AA18E07}"/>
              </a:ext>
            </a:extLst>
          </p:cNvPr>
          <p:cNvSpPr/>
          <p:nvPr/>
        </p:nvSpPr>
        <p:spPr>
          <a:xfrm flipH="1">
            <a:off x="1670142" y="4598790"/>
            <a:ext cx="3376974" cy="2102424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5CF36AE2-A223-C81F-73EE-323F9D8BEB9D}"/>
              </a:ext>
            </a:extLst>
          </p:cNvPr>
          <p:cNvSpPr/>
          <p:nvPr/>
        </p:nvSpPr>
        <p:spPr>
          <a:xfrm flipH="1">
            <a:off x="5011284" y="1986464"/>
            <a:ext cx="3376974" cy="2102424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>
                <a:extLst>
                  <a:ext uri="{FF2B5EF4-FFF2-40B4-BE49-F238E27FC236}">
                    <a16:creationId xmlns:a16="http://schemas.microsoft.com/office/drawing/2014/main" id="{9E454350-3641-2E2F-B541-6EF187559E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69528593"/>
                  </p:ext>
                </p:extLst>
              </p:nvPr>
            </p:nvGraphicFramePr>
            <p:xfrm>
              <a:off x="3616238" y="2496563"/>
              <a:ext cx="1352947" cy="156157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352947" cy="1561579"/>
                    </a:xfrm>
                    <a:prstGeom prst="rect">
                      <a:avLst/>
                    </a:prstGeom>
                  </am3d:spPr>
                  <am3d:camera>
                    <am3d:pos x="0" y="0" z="711871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49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612335" ay="-2386895" az="-187804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347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>
                <a:extLst>
                  <a:ext uri="{FF2B5EF4-FFF2-40B4-BE49-F238E27FC236}">
                    <a16:creationId xmlns:a16="http://schemas.microsoft.com/office/drawing/2014/main" id="{9E454350-3641-2E2F-B541-6EF187559E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6238" y="2496563"/>
                <a:ext cx="1352947" cy="1561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C89CE9D2-E5F6-3BBF-C854-0CB399235D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954544"/>
                  </p:ext>
                </p:extLst>
              </p:nvPr>
            </p:nvGraphicFramePr>
            <p:xfrm>
              <a:off x="1772129" y="2246592"/>
              <a:ext cx="1287452" cy="130466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87452" cy="1304661"/>
                    </a:xfrm>
                    <a:prstGeom prst="rect">
                      <a:avLst/>
                    </a:prstGeom>
                  </am3d:spPr>
                  <am3d:camera>
                    <am3d:pos x="0" y="0" z="68546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6331455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396085" ay="-2338004" az="-166590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4754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C89CE9D2-E5F6-3BBF-C854-0CB399235D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72129" y="2246592"/>
                <a:ext cx="1287452" cy="13046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>
                <a:extLst>
                  <a:ext uri="{FF2B5EF4-FFF2-40B4-BE49-F238E27FC236}">
                    <a16:creationId xmlns:a16="http://schemas.microsoft.com/office/drawing/2014/main" id="{DFB45FAF-D1AD-7EAA-474B-69D5F24E51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79383916"/>
                  </p:ext>
                </p:extLst>
              </p:nvPr>
            </p:nvGraphicFramePr>
            <p:xfrm>
              <a:off x="6812116" y="2802209"/>
              <a:ext cx="1553883" cy="113606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553883" cy="1136062"/>
                    </a:xfrm>
                    <a:prstGeom prst="rect">
                      <a:avLst/>
                    </a:prstGeom>
                  </am3d:spPr>
                  <am3d:camera>
                    <am3d:pos x="0" y="0" z="617428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127925" d="1000000"/>
                    <am3d:preTrans dx="402536" dy="-7093785" dz="-3998801"/>
                    <am3d:scale>
                      <am3d:sx n="1000000" d="1000000"/>
                      <am3d:sy n="1000000" d="1000000"/>
                      <am3d:sz n="1000000" d="1000000"/>
                    </am3d:scale>
                    <am3d:rot ax="2952650" ay="-2260307" az="-211854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6153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>
                <a:extLst>
                  <a:ext uri="{FF2B5EF4-FFF2-40B4-BE49-F238E27FC236}">
                    <a16:creationId xmlns:a16="http://schemas.microsoft.com/office/drawing/2014/main" id="{DFB45FAF-D1AD-7EAA-474B-69D5F24E51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12116" y="2802209"/>
                <a:ext cx="1553883" cy="11360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1887C562-FC32-2AB9-47F5-EBA58EA26A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2868178"/>
                  </p:ext>
                </p:extLst>
              </p:nvPr>
            </p:nvGraphicFramePr>
            <p:xfrm>
              <a:off x="5034425" y="2056302"/>
              <a:ext cx="1364467" cy="1450551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364467" cy="1450551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47390" ay="-2460631" az="-177113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5443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1887C562-FC32-2AB9-47F5-EBA58EA26A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34425" y="2056302"/>
                <a:ext cx="1364467" cy="1450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>
                <a:extLst>
                  <a:ext uri="{FF2B5EF4-FFF2-40B4-BE49-F238E27FC236}">
                    <a16:creationId xmlns:a16="http://schemas.microsoft.com/office/drawing/2014/main" id="{6920B345-BE63-CD82-DE4D-E00248BE17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0082429"/>
                  </p:ext>
                </p:extLst>
              </p:nvPr>
            </p:nvGraphicFramePr>
            <p:xfrm>
              <a:off x="1778338" y="4524281"/>
              <a:ext cx="1364467" cy="1450551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364467" cy="1450551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47390" ay="-2460631" az="-177113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5443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>
                <a:extLst>
                  <a:ext uri="{FF2B5EF4-FFF2-40B4-BE49-F238E27FC236}">
                    <a16:creationId xmlns:a16="http://schemas.microsoft.com/office/drawing/2014/main" id="{6920B345-BE63-CD82-DE4D-E00248BE17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78338" y="4524281"/>
                <a:ext cx="1364467" cy="1450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D897F777-B2CC-BEBE-1A20-F341D4A038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3533895"/>
                  </p:ext>
                </p:extLst>
              </p:nvPr>
            </p:nvGraphicFramePr>
            <p:xfrm>
              <a:off x="3338792" y="5072061"/>
              <a:ext cx="1641206" cy="151674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641206" cy="1516742"/>
                    </a:xfrm>
                    <a:prstGeom prst="rect">
                      <a:avLst/>
                    </a:prstGeom>
                  </am3d:spPr>
                  <am3d:camera>
                    <am3d:pos x="0" y="0" z="620486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454877" d="1000000"/>
                    <am3d:preTrans dx="0" dy="-7347877" dz="1273711"/>
                    <am3d:scale>
                      <am3d:sx n="1000000" d="1000000"/>
                      <am3d:sy n="1000000" d="1000000"/>
                      <am3d:sz n="1000000" d="1000000"/>
                    </am3d:scale>
                    <am3d:rot ax="2676053" ay="-2552555" az="-2021664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8211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D897F777-B2CC-BEBE-1A20-F341D4A038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38792" y="5072061"/>
                <a:ext cx="1641206" cy="151674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4729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2448549" y="1921228"/>
            <a:ext cx="174443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Ground state of </a:t>
            </a:r>
            <a:r>
              <a:rPr lang="en-US" sz="1484" baseline="30000" dirty="0"/>
              <a:t>5</a:t>
            </a:r>
            <a:r>
              <a:rPr lang="en-US" sz="1484" dirty="0"/>
              <a:t>Li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5614866" y="1915804"/>
            <a:ext cx="2123232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 of </a:t>
            </a:r>
            <a:r>
              <a:rPr lang="en-US" sz="1484" baseline="30000" dirty="0"/>
              <a:t>5</a:t>
            </a:r>
            <a:r>
              <a:rPr lang="en-US" sz="1484" dirty="0"/>
              <a:t>Li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1AD3C6-07FA-32E9-6764-3F7949E6A5D8}"/>
              </a:ext>
            </a:extLst>
          </p:cNvPr>
          <p:cNvSpPr/>
          <p:nvPr/>
        </p:nvSpPr>
        <p:spPr>
          <a:xfrm>
            <a:off x="1692403" y="1496360"/>
            <a:ext cx="6704682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6A3395-E7FA-430F-7CFC-D268A257083C}"/>
              </a:ext>
            </a:extLst>
          </p:cNvPr>
          <p:cNvSpPr/>
          <p:nvPr/>
        </p:nvSpPr>
        <p:spPr>
          <a:xfrm>
            <a:off x="1692401" y="4102127"/>
            <a:ext cx="6704682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D32EC7-E2FC-0216-1BE9-C3B7DE54678A}"/>
              </a:ext>
            </a:extLst>
          </p:cNvPr>
          <p:cNvSpPr txBox="1"/>
          <p:nvPr/>
        </p:nvSpPr>
        <p:spPr>
          <a:xfrm>
            <a:off x="4172527" y="4116977"/>
            <a:ext cx="174443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Rare Isotopes!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6B9899-A372-5A33-9694-6E93591CC7CA}"/>
              </a:ext>
            </a:extLst>
          </p:cNvPr>
          <p:cNvSpPr txBox="1"/>
          <p:nvPr/>
        </p:nvSpPr>
        <p:spPr>
          <a:xfrm>
            <a:off x="3983126" y="1535567"/>
            <a:ext cx="2123232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Unique states!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E185E7-6550-16CA-8EA5-BB1DAE1F0346}"/>
              </a:ext>
            </a:extLst>
          </p:cNvPr>
          <p:cNvSpPr txBox="1"/>
          <p:nvPr/>
        </p:nvSpPr>
        <p:spPr>
          <a:xfrm>
            <a:off x="2066564" y="4533260"/>
            <a:ext cx="2294638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5</a:t>
            </a:r>
            <a:r>
              <a:rPr lang="en-US" sz="1484" dirty="0"/>
              <a:t>H (4 neutrons to 1 proton)</a:t>
            </a:r>
            <a:endParaRPr lang="en-US" sz="1484" baseline="30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F1CA99-2EF4-6122-EFCC-A2C4F9026BBA}"/>
              </a:ext>
            </a:extLst>
          </p:cNvPr>
          <p:cNvSpPr txBox="1"/>
          <p:nvPr/>
        </p:nvSpPr>
        <p:spPr>
          <a:xfrm>
            <a:off x="5567159" y="6304983"/>
            <a:ext cx="251377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8</a:t>
            </a:r>
            <a:r>
              <a:rPr lang="en-US" sz="1484" dirty="0"/>
              <a:t>C (2 neutrons to 6 protons)</a:t>
            </a:r>
            <a:endParaRPr lang="en-US" sz="1484" baseline="300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F01DB9D8-4E80-52BA-4AEE-4D5DBA7337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6510228"/>
                  </p:ext>
                </p:extLst>
              </p:nvPr>
            </p:nvGraphicFramePr>
            <p:xfrm>
              <a:off x="2355304" y="1818037"/>
              <a:ext cx="1837677" cy="221836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37677" cy="2218364"/>
                    </a:xfrm>
                    <a:prstGeom prst="rect">
                      <a:avLst/>
                    </a:prstGeom>
                  </am3d:spPr>
                  <am3d:camera>
                    <am3d:pos x="0" y="0" z="78614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79" d="1000000"/>
                    <am3d:preTrans dx="249" dy="-16033694" dz="110"/>
                    <am3d:scale>
                      <am3d:sx n="1000000" d="1000000"/>
                      <am3d:sy n="1000000" d="1000000"/>
                      <am3d:sz n="1000000" d="1000000"/>
                    </am3d:scale>
                    <am3d:rot ax="2019419" ay="-2215540" az="-130814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553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F01DB9D8-4E80-52BA-4AEE-4D5DBA7337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55304" y="1818037"/>
                <a:ext cx="1837677" cy="22183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32DF113-12CE-2AE6-D72B-F989C1235D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3989299"/>
                  </p:ext>
                </p:extLst>
              </p:nvPr>
            </p:nvGraphicFramePr>
            <p:xfrm>
              <a:off x="5597299" y="2076232"/>
              <a:ext cx="2158364" cy="185187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58364" cy="1851872"/>
                    </a:xfrm>
                    <a:prstGeom prst="rect">
                      <a:avLst/>
                    </a:prstGeom>
                  </am3d:spPr>
                  <am3d:camera>
                    <am3d:pos x="0" y="0" z="573009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4660" d="1000000"/>
                    <am3d:preTrans dx="-140177" dy="-8117189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2300170" ay="-2352423" az="-159353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8001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32DF113-12CE-2AE6-D72B-F989C1235D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97299" y="2076232"/>
                <a:ext cx="2158364" cy="1851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1BB880B9-7EEC-1916-6B06-E04E985739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0503375"/>
                  </p:ext>
                </p:extLst>
              </p:nvPr>
            </p:nvGraphicFramePr>
            <p:xfrm>
              <a:off x="5419104" y="4375759"/>
              <a:ext cx="2844446" cy="199129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844446" cy="1991298"/>
                    </a:xfrm>
                    <a:prstGeom prst="rect">
                      <a:avLst/>
                    </a:prstGeom>
                  </am3d:spPr>
                  <am3d:camera>
                    <am3d:pos x="0" y="0" z="575010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2" d="1000000"/>
                    <am3d:preTrans dx="-300936" dy="-8418931" dz="116"/>
                    <am3d:scale>
                      <am3d:sx n="1000000" d="1000000"/>
                      <am3d:sy n="1000000" d="1000000"/>
                      <am3d:sz n="1000000" d="1000000"/>
                    </am3d:scale>
                    <am3d:rot ax="2784995" ay="-2002464" az="-180168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9320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1BB880B9-7EEC-1916-6B06-E04E985739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19104" y="4375759"/>
                <a:ext cx="2844446" cy="19912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39B45107-075A-39EE-B648-27E2F94EFB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18253987"/>
                  </p:ext>
                </p:extLst>
              </p:nvPr>
            </p:nvGraphicFramePr>
            <p:xfrm>
              <a:off x="2355304" y="4581937"/>
              <a:ext cx="1730790" cy="199129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730790" cy="1991298"/>
                    </a:xfrm>
                    <a:prstGeom prst="rect">
                      <a:avLst/>
                    </a:prstGeom>
                  </am3d:spPr>
                  <am3d:camera>
                    <am3d:pos x="0" y="0" z="735722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49339" d="1000000"/>
                    <am3d:preTrans dx="-11" dy="-12722204" dz="483297"/>
                    <am3d:scale>
                      <am3d:sx n="1000000" d="1000000"/>
                      <am3d:sy n="1000000" d="1000000"/>
                      <am3d:sz n="1000000" d="1000000"/>
                    </am3d:scale>
                    <am3d:rot ax="2006653" ay="-2505380" az="-1424542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1054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39B45107-075A-39EE-B648-27E2F94EFB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55304" y="4581937"/>
                <a:ext cx="1730790" cy="19912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4224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BC0FEB85-CBFA-0339-8496-1010674CD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92" y="4366947"/>
            <a:ext cx="2855210" cy="150847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6836197-2203-6B83-F0F5-10E2D3E38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247" y="5971264"/>
            <a:ext cx="2855210" cy="150847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874D0D0-6D93-B4D1-8BAA-088F24F37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134" y="4366947"/>
            <a:ext cx="2855210" cy="15084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1766C98-8BB3-D2CC-4680-46BF68218EF8}"/>
              </a:ext>
            </a:extLst>
          </p:cNvPr>
          <p:cNvSpPr txBox="1"/>
          <p:nvPr/>
        </p:nvSpPr>
        <p:spPr>
          <a:xfrm>
            <a:off x="5395992" y="3995352"/>
            <a:ext cx="2145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ii. Orange, Green, &amp; Black place protons on top of closed </a:t>
            </a:r>
            <a:r>
              <a:rPr lang="en-US" sz="1200" baseline="30000" dirty="0"/>
              <a:t>4</a:t>
            </a:r>
            <a:r>
              <a:rPr lang="en-US" sz="1200" dirty="0"/>
              <a:t>He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B801CF4-D2E8-A4E4-FDAC-CFEF0D713CE7}"/>
              </a:ext>
            </a:extLst>
          </p:cNvPr>
          <p:cNvSpPr txBox="1"/>
          <p:nvPr/>
        </p:nvSpPr>
        <p:spPr>
          <a:xfrm>
            <a:off x="2070976" y="3995353"/>
            <a:ext cx="2846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i. All players have placed 1 block down making </a:t>
            </a:r>
            <a:r>
              <a:rPr lang="en-US" sz="1200" baseline="30000" dirty="0"/>
              <a:t>4</a:t>
            </a:r>
            <a:r>
              <a:rPr lang="en-US" sz="1200" dirty="0"/>
              <a:t>He. Blue placed magic number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0ABC2F60-5815-98C1-C7F1-CF8236473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92" y="5966429"/>
            <a:ext cx="2855210" cy="150847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919208AD-1C63-8ED8-0A04-B19C158FC0B2}"/>
              </a:ext>
            </a:extLst>
          </p:cNvPr>
          <p:cNvSpPr txBox="1"/>
          <p:nvPr/>
        </p:nvSpPr>
        <p:spPr>
          <a:xfrm>
            <a:off x="5097225" y="5696980"/>
            <a:ext cx="2757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iv. Orange caused stack to fall by exciting a proton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8" name="3D Model 57">
                <a:extLst>
                  <a:ext uri="{FF2B5EF4-FFF2-40B4-BE49-F238E27FC236}">
                    <a16:creationId xmlns:a16="http://schemas.microsoft.com/office/drawing/2014/main" id="{52B3276E-C3DB-0C9E-DA7B-723DDA18E1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1715673"/>
                  </p:ext>
                </p:extLst>
              </p:nvPr>
            </p:nvGraphicFramePr>
            <p:xfrm>
              <a:off x="2871946" y="4752449"/>
              <a:ext cx="889786" cy="69330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89786" cy="693305"/>
                    </a:xfrm>
                    <a:prstGeom prst="rect">
                      <a:avLst/>
                    </a:prstGeom>
                  </am3d:spPr>
                  <am3d:camera>
                    <am3d:pos x="0" y="0" z="620525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757374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580551" ay="2113320" az="169679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109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8" name="3D Model 57">
                <a:extLst>
                  <a:ext uri="{FF2B5EF4-FFF2-40B4-BE49-F238E27FC236}">
                    <a16:creationId xmlns:a16="http://schemas.microsoft.com/office/drawing/2014/main" id="{52B3276E-C3DB-0C9E-DA7B-723DDA18E1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71946" y="4752449"/>
                <a:ext cx="889786" cy="693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9" name="3D Model 58">
                <a:extLst>
                  <a:ext uri="{FF2B5EF4-FFF2-40B4-BE49-F238E27FC236}">
                    <a16:creationId xmlns:a16="http://schemas.microsoft.com/office/drawing/2014/main" id="{8820DB0B-8C2D-08FF-EB1F-F4A4448F08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60813472"/>
                  </p:ext>
                </p:extLst>
              </p:nvPr>
            </p:nvGraphicFramePr>
            <p:xfrm>
              <a:off x="6122349" y="6026967"/>
              <a:ext cx="1086112" cy="96475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086112" cy="964756"/>
                    </a:xfrm>
                    <a:prstGeom prst="rect">
                      <a:avLst/>
                    </a:prstGeom>
                  </am3d:spPr>
                  <am3d:camera>
                    <am3d:pos x="0" y="0" z="65699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22" d="1000000"/>
                    <am3d:preTrans dx="1" dy="-11675500" dz="-4090630"/>
                    <am3d:scale>
                      <am3d:sx n="1000000" d="1000000"/>
                      <am3d:sy n="1000000" d="1000000"/>
                      <am3d:sz n="1000000" d="1000000"/>
                    </am3d:scale>
                    <am3d:rot ax="2562869" ay="2386359" az="183404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2804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9" name="3D Model 58">
                <a:extLst>
                  <a:ext uri="{FF2B5EF4-FFF2-40B4-BE49-F238E27FC236}">
                    <a16:creationId xmlns:a16="http://schemas.microsoft.com/office/drawing/2014/main" id="{8820DB0B-8C2D-08FF-EB1F-F4A4448F08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22349" y="6026967"/>
                <a:ext cx="1086112" cy="964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0" name="3D Model 59">
                <a:extLst>
                  <a:ext uri="{FF2B5EF4-FFF2-40B4-BE49-F238E27FC236}">
                    <a16:creationId xmlns:a16="http://schemas.microsoft.com/office/drawing/2014/main" id="{9A2D0589-9A12-1277-6CBA-B2019D69B7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79958076"/>
                  </p:ext>
                </p:extLst>
              </p:nvPr>
            </p:nvGraphicFramePr>
            <p:xfrm>
              <a:off x="5968390" y="4590883"/>
              <a:ext cx="1414071" cy="93030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414071" cy="930302"/>
                    </a:xfrm>
                    <a:prstGeom prst="rect">
                      <a:avLst/>
                    </a:prstGeom>
                  </am3d:spPr>
                  <am3d:camera>
                    <am3d:pos x="0" y="0" z="616122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1" d="1000000"/>
                    <am3d:preTrans dx="-74" dy="-8418929" dz="-3238779"/>
                    <am3d:scale>
                      <am3d:sx n="1000000" d="1000000"/>
                      <am3d:sy n="1000000" d="1000000"/>
                      <am3d:sz n="1000000" d="1000000"/>
                    </am3d:scale>
                    <am3d:rot ax="2696170" ay="1997546" az="172254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4744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0" name="3D Model 59">
                <a:extLst>
                  <a:ext uri="{FF2B5EF4-FFF2-40B4-BE49-F238E27FC236}">
                    <a16:creationId xmlns:a16="http://schemas.microsoft.com/office/drawing/2014/main" id="{9A2D0589-9A12-1277-6CBA-B2019D69B7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68390" y="4590883"/>
                <a:ext cx="1414071" cy="930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1" name="3D Model 60">
                <a:extLst>
                  <a:ext uri="{FF2B5EF4-FFF2-40B4-BE49-F238E27FC236}">
                    <a16:creationId xmlns:a16="http://schemas.microsoft.com/office/drawing/2014/main" id="{22156E76-E1DE-76ED-8771-2B875CB389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6657863"/>
                  </p:ext>
                </p:extLst>
              </p:nvPr>
            </p:nvGraphicFramePr>
            <p:xfrm>
              <a:off x="2627935" y="6076454"/>
              <a:ext cx="1313201" cy="953441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313201" cy="953441"/>
                    </a:xfrm>
                    <a:prstGeom prst="rect">
                      <a:avLst/>
                    </a:prstGeom>
                  </am3d:spPr>
                  <am3d:camera>
                    <am3d:pos x="0" y="0" z="754814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91911" d="1000000"/>
                    <am3d:preTrans dx="5468002" dy="-15074408" dz="-4294447"/>
                    <am3d:scale>
                      <am3d:sx n="1000000" d="1000000"/>
                      <am3d:sy n="1000000" d="1000000"/>
                      <am3d:sz n="1000000" d="1000000"/>
                    </am3d:scale>
                    <am3d:rot ax="2568032" ay="2162124" az="17148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5915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1" name="3D Model 60">
                <a:extLst>
                  <a:ext uri="{FF2B5EF4-FFF2-40B4-BE49-F238E27FC236}">
                    <a16:creationId xmlns:a16="http://schemas.microsoft.com/office/drawing/2014/main" id="{22156E76-E1DE-76ED-8771-2B875CB389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27935" y="6076454"/>
                <a:ext cx="1313201" cy="953441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C4CCAC3D-601D-B518-E840-B2EED14A9DAD}"/>
              </a:ext>
            </a:extLst>
          </p:cNvPr>
          <p:cNvSpPr txBox="1"/>
          <p:nvPr/>
        </p:nvSpPr>
        <p:spPr>
          <a:xfrm>
            <a:off x="2017217" y="5760556"/>
            <a:ext cx="2471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iii. Blue excites a proton</a:t>
            </a:r>
          </a:p>
        </p:txBody>
      </p:sp>
      <p:sp>
        <p:nvSpPr>
          <p:cNvPr id="64" name="Arc 63">
            <a:extLst>
              <a:ext uri="{FF2B5EF4-FFF2-40B4-BE49-F238E27FC236}">
                <a16:creationId xmlns:a16="http://schemas.microsoft.com/office/drawing/2014/main" id="{080F3CA0-9BCF-306E-8517-69271E1DCA57}"/>
              </a:ext>
            </a:extLst>
          </p:cNvPr>
          <p:cNvSpPr/>
          <p:nvPr/>
        </p:nvSpPr>
        <p:spPr>
          <a:xfrm rot="10800000" flipH="1" flipV="1">
            <a:off x="4395796" y="4716998"/>
            <a:ext cx="1113153" cy="720000"/>
          </a:xfrm>
          <a:prstGeom prst="arc">
            <a:avLst>
              <a:gd name="adj1" fmla="val 12724147"/>
              <a:gd name="adj2" fmla="val 2009469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312229-7FD5-1FC8-E609-23E180730AF4}"/>
              </a:ext>
            </a:extLst>
          </p:cNvPr>
          <p:cNvSpPr txBox="1"/>
          <p:nvPr/>
        </p:nvSpPr>
        <p:spPr>
          <a:xfrm>
            <a:off x="4983169" y="1990557"/>
            <a:ext cx="28841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Scoring:</a:t>
            </a:r>
          </a:p>
          <a:p>
            <a:r>
              <a:rPr lang="en-US" sz="1200" dirty="0"/>
              <a:t>Point Values: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n-US" sz="1200" dirty="0"/>
              <a:t>Nucleon emission = 1 point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l-GR" sz="1200" dirty="0"/>
              <a:t>β</a:t>
            </a:r>
            <a:r>
              <a:rPr lang="en-US" sz="1200" dirty="0"/>
              <a:t> or </a:t>
            </a:r>
            <a:r>
              <a:rPr lang="el-GR" sz="1200" dirty="0"/>
              <a:t>γ</a:t>
            </a:r>
            <a:r>
              <a:rPr lang="en-US" sz="1200" dirty="0"/>
              <a:t>-decay = 2 points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n-US" sz="1200" dirty="0"/>
              <a:t>Magic Numbers = +1 point per board on nucleus</a:t>
            </a:r>
          </a:p>
          <a:p>
            <a:endParaRPr lang="en-US" sz="1200" dirty="0"/>
          </a:p>
          <a:p>
            <a:r>
              <a:rPr lang="en-US" sz="1200" dirty="0"/>
              <a:t>When the nucleus decays, all points from that round go to the player who played the last stable move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A8A545-EB25-4B6A-B999-6C5FF6E6DDF7}"/>
              </a:ext>
            </a:extLst>
          </p:cNvPr>
          <p:cNvSpPr/>
          <p:nvPr/>
        </p:nvSpPr>
        <p:spPr>
          <a:xfrm>
            <a:off x="2102340" y="3990893"/>
            <a:ext cx="5753428" cy="37768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18BFC6-F6B0-148C-DEAD-E7F88EEA53B6}"/>
              </a:ext>
            </a:extLst>
          </p:cNvPr>
          <p:cNvSpPr txBox="1"/>
          <p:nvPr/>
        </p:nvSpPr>
        <p:spPr>
          <a:xfrm>
            <a:off x="2078799" y="24473"/>
            <a:ext cx="287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Using one hand only, players may: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9A3B5-2A25-2A18-03A3-E60E61654D9D}"/>
              </a:ext>
            </a:extLst>
          </p:cNvPr>
          <p:cNvSpPr txBox="1"/>
          <p:nvPr/>
        </p:nvSpPr>
        <p:spPr>
          <a:xfrm>
            <a:off x="5026634" y="24473"/>
            <a:ext cx="2884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Nucleons cannot be de-excited</a:t>
            </a: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4A91668D-6D54-DD1C-4B6E-C6A5D529470E}"/>
              </a:ext>
            </a:extLst>
          </p:cNvPr>
          <p:cNvSpPr>
            <a:spLocks noChangeAspect="1"/>
          </p:cNvSpPr>
          <p:nvPr/>
        </p:nvSpPr>
        <p:spPr>
          <a:xfrm>
            <a:off x="6611923" y="402581"/>
            <a:ext cx="761753" cy="677242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87375-5589-2006-EE98-EF69DFC22A37}"/>
              </a:ext>
            </a:extLst>
          </p:cNvPr>
          <p:cNvSpPr txBox="1"/>
          <p:nvPr/>
        </p:nvSpPr>
        <p:spPr>
          <a:xfrm>
            <a:off x="2099003" y="2015535"/>
            <a:ext cx="2884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Once the minimum number of protons and neutrons have been added, a player may add a Magic Number board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9CE8AE-BBA9-8306-B58D-94F896A4CD4E}"/>
              </a:ext>
            </a:extLst>
          </p:cNvPr>
          <p:cNvSpPr/>
          <p:nvPr/>
        </p:nvSpPr>
        <p:spPr>
          <a:xfrm>
            <a:off x="2097928" y="11324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744815-DEB6-08FF-956A-0799060ADD16}"/>
              </a:ext>
            </a:extLst>
          </p:cNvPr>
          <p:cNvSpPr/>
          <p:nvPr/>
        </p:nvSpPr>
        <p:spPr>
          <a:xfrm>
            <a:off x="4979087" y="10048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D02E6E-3BFF-B934-737D-86722DE189D9}"/>
              </a:ext>
            </a:extLst>
          </p:cNvPr>
          <p:cNvSpPr/>
          <p:nvPr/>
        </p:nvSpPr>
        <p:spPr>
          <a:xfrm>
            <a:off x="2097928" y="2001108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D85AE7-48C6-4668-E129-03783162049A}"/>
              </a:ext>
            </a:extLst>
          </p:cNvPr>
          <p:cNvSpPr/>
          <p:nvPr/>
        </p:nvSpPr>
        <p:spPr>
          <a:xfrm>
            <a:off x="4979087" y="1999830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A8B002E1-3EBB-5E3B-E028-7E175DDD77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5165443"/>
                  </p:ext>
                </p:extLst>
              </p:nvPr>
            </p:nvGraphicFramePr>
            <p:xfrm>
              <a:off x="2291785" y="382857"/>
              <a:ext cx="1438980" cy="1566554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438980" cy="1566554"/>
                    </a:xfrm>
                    <a:prstGeom prst="rect">
                      <a:avLst/>
                    </a:prstGeom>
                  </am3d:spPr>
                  <am3d:camera>
                    <am3d:pos x="0" y="0" z="640776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18271" d="1000000"/>
                    <am3d:preTrans dx="1145811" dy="-11814853" dz="-9034386"/>
                    <am3d:scale>
                      <am3d:sx n="1000000" d="1000000"/>
                      <am3d:sy n="1000000" d="1000000"/>
                      <am3d:sz n="1000000" d="1000000"/>
                    </am3d:scale>
                    <am3d:rot ax="8424129" ay="2780216" az="8946199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9402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A8B002E1-3EBB-5E3B-E028-7E175DDD77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91785" y="382857"/>
                <a:ext cx="1438980" cy="1566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1F41F430-5599-0923-533D-F9581534B6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1931148"/>
                  </p:ext>
                </p:extLst>
              </p:nvPr>
            </p:nvGraphicFramePr>
            <p:xfrm>
              <a:off x="3845262" y="424800"/>
              <a:ext cx="920628" cy="1527243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920628" cy="1527243"/>
                    </a:xfrm>
                    <a:prstGeom prst="rect">
                      <a:avLst/>
                    </a:prstGeom>
                  </am3d:spPr>
                  <am3d:camera>
                    <am3d:pos x="0" y="0" z="738597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59498" d="1000000"/>
                    <am3d:preTrans dx="1411380" dy="-18000000" dz="-1004743"/>
                    <am3d:scale>
                      <am3d:sx n="1000000" d="1000000"/>
                      <am3d:sy n="1000000" d="1000000"/>
                      <am3d:sz n="1000000" d="1000000"/>
                    </am3d:scale>
                    <am3d:rot ax="8283454" ay="2969475" az="873954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9224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1F41F430-5599-0923-533D-F9581534B6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845262" y="424800"/>
                <a:ext cx="920628" cy="1527243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8039220-1BAD-1D27-0849-26C7FD97B326}"/>
              </a:ext>
            </a:extLst>
          </p:cNvPr>
          <p:cNvSpPr txBox="1"/>
          <p:nvPr/>
        </p:nvSpPr>
        <p:spPr>
          <a:xfrm>
            <a:off x="2292766" y="343506"/>
            <a:ext cx="1123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Add a nucleon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815CE1-E5BE-F902-CA17-5ECFE2AD56B3}"/>
              </a:ext>
            </a:extLst>
          </p:cNvPr>
          <p:cNvSpPr txBox="1"/>
          <p:nvPr/>
        </p:nvSpPr>
        <p:spPr>
          <a:xfrm>
            <a:off x="3677437" y="327513"/>
            <a:ext cx="1327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Excite an existing nucleon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0B0C71-9EAD-8703-27E1-5C2FD528F018}"/>
              </a:ext>
            </a:extLst>
          </p:cNvPr>
          <p:cNvSpPr txBox="1"/>
          <p:nvPr/>
        </p:nvSpPr>
        <p:spPr>
          <a:xfrm>
            <a:off x="3299406" y="303645"/>
            <a:ext cx="478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F70A91E6-CFF3-192E-05D7-ABFFDD8570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6345461"/>
                  </p:ext>
                </p:extLst>
              </p:nvPr>
            </p:nvGraphicFramePr>
            <p:xfrm>
              <a:off x="6407632" y="833665"/>
              <a:ext cx="1517891" cy="1130669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1517891" cy="1130669"/>
                    </a:xfrm>
                    <a:prstGeom prst="rect">
                      <a:avLst/>
                    </a:prstGeom>
                  </am3d:spPr>
                  <am3d:camera>
                    <am3d:pos x="0" y="0" z="681858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41012" d="1000000"/>
                    <am3d:preTrans dx="52424" dy="-12048073" dz="-8857415"/>
                    <am3d:scale>
                      <am3d:sx n="1000000" d="1000000"/>
                      <am3d:sy n="1000000" d="1000000"/>
                      <am3d:sz n="1000000" d="1000000"/>
                    </am3d:scale>
                    <am3d:rot ax="2515596" ay="4226460" az="2414365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21239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F70A91E6-CFF3-192E-05D7-ABFFDD8570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07632" y="833665"/>
                <a:ext cx="1517891" cy="11306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6" name="3D Model 35">
                <a:extLst>
                  <a:ext uri="{FF2B5EF4-FFF2-40B4-BE49-F238E27FC236}">
                    <a16:creationId xmlns:a16="http://schemas.microsoft.com/office/drawing/2014/main" id="{0196B4AB-BE6C-887F-3B09-5386B02072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53496796"/>
                  </p:ext>
                </p:extLst>
              </p:nvPr>
            </p:nvGraphicFramePr>
            <p:xfrm>
              <a:off x="5257823" y="289600"/>
              <a:ext cx="1106916" cy="1026696"/>
            </p:xfrm>
            <a:graphic>
              <a:graphicData uri="http://schemas.microsoft.com/office/drawing/2017/model3d">
                <am3d:model3d r:embed="rId17">
                  <am3d:spPr>
                    <a:xfrm>
                      <a:off x="0" y="0"/>
                      <a:ext cx="1106916" cy="1026696"/>
                    </a:xfrm>
                    <a:prstGeom prst="rect">
                      <a:avLst/>
                    </a:prstGeom>
                  </am3d:spPr>
                  <am3d:camera>
                    <am3d:pos x="0" y="0" z="703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64343" d="1000000"/>
                    <am3d:preTrans dx="1326529" dy="-11068828" dz="204"/>
                    <am3d:scale>
                      <am3d:sx n="1000000" d="1000000"/>
                      <am3d:sy n="1000000" d="1000000"/>
                      <am3d:sz n="1000000" d="1000000"/>
                    </am3d:scale>
                    <am3d:rot ax="8094313" ay="-4009623" az="-8238759"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1324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6" name="3D Model 35">
                <a:extLst>
                  <a:ext uri="{FF2B5EF4-FFF2-40B4-BE49-F238E27FC236}">
                    <a16:creationId xmlns:a16="http://schemas.microsoft.com/office/drawing/2014/main" id="{0196B4AB-BE6C-887F-3B09-5386B02072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57823" y="289600"/>
                <a:ext cx="1106916" cy="1026696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Arrow: Right 36">
            <a:extLst>
              <a:ext uri="{FF2B5EF4-FFF2-40B4-BE49-F238E27FC236}">
                <a16:creationId xmlns:a16="http://schemas.microsoft.com/office/drawing/2014/main" id="{FA08F3CA-A583-7715-9914-30459F5D755C}"/>
              </a:ext>
            </a:extLst>
          </p:cNvPr>
          <p:cNvSpPr/>
          <p:nvPr/>
        </p:nvSpPr>
        <p:spPr>
          <a:xfrm rot="1773169">
            <a:off x="5680952" y="1447498"/>
            <a:ext cx="571425" cy="19979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5" name="3D Model 44">
                <a:extLst>
                  <a:ext uri="{FF2B5EF4-FFF2-40B4-BE49-F238E27FC236}">
                    <a16:creationId xmlns:a16="http://schemas.microsoft.com/office/drawing/2014/main" id="{7A4DDF6C-271F-079F-2F35-BAF758A00A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01605787"/>
                  </p:ext>
                </p:extLst>
              </p:nvPr>
            </p:nvGraphicFramePr>
            <p:xfrm>
              <a:off x="2286364" y="2903107"/>
              <a:ext cx="947064" cy="1010776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947064" cy="1010776"/>
                    </a:xfrm>
                    <a:prstGeom prst="rect">
                      <a:avLst/>
                    </a:prstGeom>
                  </am3d:spPr>
                  <am3d:camera>
                    <am3d:pos x="0" y="0" z="701393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5161955" dz="32941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76402" ay="-2276844" az="-1701421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1272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5" name="3D Model 44">
                <a:extLst>
                  <a:ext uri="{FF2B5EF4-FFF2-40B4-BE49-F238E27FC236}">
                    <a16:creationId xmlns:a16="http://schemas.microsoft.com/office/drawing/2014/main" id="{7A4DDF6C-271F-079F-2F35-BAF758A00A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286364" y="2903107"/>
                <a:ext cx="947064" cy="10107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6" name="3D Model 45">
                <a:extLst>
                  <a:ext uri="{FF2B5EF4-FFF2-40B4-BE49-F238E27FC236}">
                    <a16:creationId xmlns:a16="http://schemas.microsoft.com/office/drawing/2014/main" id="{EAEC8AFA-B5C1-23BD-3FED-242DECCB3D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733813"/>
                  </p:ext>
                </p:extLst>
              </p:nvPr>
            </p:nvGraphicFramePr>
            <p:xfrm>
              <a:off x="3755406" y="2974008"/>
              <a:ext cx="1100343" cy="979048"/>
            </p:xfrm>
            <a:graphic>
              <a:graphicData uri="http://schemas.microsoft.com/office/drawing/2017/model3d">
                <am3d:model3d r:embed="rId21">
                  <am3d:spPr>
                    <a:xfrm>
                      <a:off x="0" y="0"/>
                      <a:ext cx="1100343" cy="979048"/>
                    </a:xfrm>
                    <a:prstGeom prst="rect">
                      <a:avLst/>
                    </a:prstGeom>
                  </am3d:spPr>
                  <am3d:camera>
                    <am3d:pos x="0" y="0" z="74119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2619" d="1000000"/>
                    <am3d:preTrans dx="1873814" dy="-13924865" dz="27"/>
                    <am3d:scale>
                      <am3d:sx n="1000000" d="1000000"/>
                      <am3d:sy n="1000000" d="1000000"/>
                      <am3d:sz n="1000000" d="1000000"/>
                    </am3d:scale>
                    <am3d:rot ax="2617033" ay="-2139856" az="-1743251"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15023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6" name="3D Model 45">
                <a:extLst>
                  <a:ext uri="{FF2B5EF4-FFF2-40B4-BE49-F238E27FC236}">
                    <a16:creationId xmlns:a16="http://schemas.microsoft.com/office/drawing/2014/main" id="{EAEC8AFA-B5C1-23BD-3FED-242DECCB3D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755406" y="2974008"/>
                <a:ext cx="1100343" cy="979048"/>
              </a:xfrm>
              <a:prstGeom prst="rect">
                <a:avLst/>
              </a:prstGeom>
            </p:spPr>
          </p:pic>
        </mc:Fallback>
      </mc:AlternateContent>
      <p:sp>
        <p:nvSpPr>
          <p:cNvPr id="47" name="Arrow: Right 46">
            <a:extLst>
              <a:ext uri="{FF2B5EF4-FFF2-40B4-BE49-F238E27FC236}">
                <a16:creationId xmlns:a16="http://schemas.microsoft.com/office/drawing/2014/main" id="{DD31F9FB-5135-6A69-FAFE-62ABD3A4363E}"/>
              </a:ext>
            </a:extLst>
          </p:cNvPr>
          <p:cNvSpPr/>
          <p:nvPr/>
        </p:nvSpPr>
        <p:spPr>
          <a:xfrm>
            <a:off x="3252795" y="3615532"/>
            <a:ext cx="571425" cy="19979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9D01AA-90A8-7852-5480-E7B4C0A73663}"/>
              </a:ext>
            </a:extLst>
          </p:cNvPr>
          <p:cNvSpPr txBox="1"/>
          <p:nvPr/>
        </p:nvSpPr>
        <p:spPr>
          <a:xfrm>
            <a:off x="2311280" y="2660674"/>
            <a:ext cx="2408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Example: 8 protons and 8 neutrons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DCE7E9C-1470-8B02-0588-67A765A72C2F}"/>
              </a:ext>
            </a:extLst>
          </p:cNvPr>
          <p:cNvSpPr txBox="1"/>
          <p:nvPr/>
        </p:nvSpPr>
        <p:spPr>
          <a:xfrm>
            <a:off x="2097865" y="7325542"/>
            <a:ext cx="5757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Scoring: Since protons are on their sides and still on the nucleus, this was </a:t>
            </a:r>
            <a:r>
              <a:rPr lang="el-GR" sz="1200" dirty="0"/>
              <a:t>β</a:t>
            </a:r>
            <a:r>
              <a:rPr lang="en-US" sz="1200" dirty="0"/>
              <a:t>-decay (2 points). Total points: 2 (</a:t>
            </a:r>
            <a:r>
              <a:rPr lang="el-GR" sz="1200" dirty="0"/>
              <a:t>β</a:t>
            </a:r>
            <a:r>
              <a:rPr lang="en-US" sz="1200" dirty="0"/>
              <a:t>-decay) + 1 Magic number = 3 points for Blue!</a:t>
            </a:r>
          </a:p>
        </p:txBody>
      </p: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D0F2C502-3EB2-AC27-0423-D0214FB90CB2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81361" y="5285521"/>
            <a:ext cx="1300338" cy="661458"/>
          </a:xfrm>
          <a:prstGeom prst="curvedConnector3">
            <a:avLst/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0" name="Arc 69">
            <a:extLst>
              <a:ext uri="{FF2B5EF4-FFF2-40B4-BE49-F238E27FC236}">
                <a16:creationId xmlns:a16="http://schemas.microsoft.com/office/drawing/2014/main" id="{24EBF76F-35CC-3DF8-BD1C-4826BE72DF44}"/>
              </a:ext>
            </a:extLst>
          </p:cNvPr>
          <p:cNvSpPr/>
          <p:nvPr/>
        </p:nvSpPr>
        <p:spPr>
          <a:xfrm rot="10800000" flipH="1" flipV="1">
            <a:off x="4395796" y="6359399"/>
            <a:ext cx="1113153" cy="720000"/>
          </a:xfrm>
          <a:prstGeom prst="arc">
            <a:avLst>
              <a:gd name="adj1" fmla="val 12724147"/>
              <a:gd name="adj2" fmla="val 2009469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167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F7F7C0-79B2-7C5E-9521-B4A80D3CF663}"/>
              </a:ext>
            </a:extLst>
          </p:cNvPr>
          <p:cNvSpPr/>
          <p:nvPr/>
        </p:nvSpPr>
        <p:spPr>
          <a:xfrm>
            <a:off x="3542400" y="2399400"/>
            <a:ext cx="2973600" cy="2973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Shape A</a:t>
            </a:r>
          </a:p>
        </p:txBody>
      </p:sp>
    </p:spTree>
    <p:extLst>
      <p:ext uri="{BB962C8B-B14F-4D97-AF65-F5344CB8AC3E}">
        <p14:creationId xmlns:p14="http://schemas.microsoft.com/office/powerpoint/2010/main" val="1361376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87DED2F-863F-7586-A089-6DF7A525EB54}"/>
              </a:ext>
            </a:extLst>
          </p:cNvPr>
          <p:cNvGrpSpPr/>
          <p:nvPr/>
        </p:nvGrpSpPr>
        <p:grpSpPr>
          <a:xfrm rot="16200000">
            <a:off x="1456164" y="-824428"/>
            <a:ext cx="7054328" cy="9426664"/>
            <a:chOff x="2055858" y="10048"/>
            <a:chExt cx="5854940" cy="775770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F312229-7FD5-1FC8-E609-23E180730AF4}"/>
                </a:ext>
              </a:extLst>
            </p:cNvPr>
            <p:cNvSpPr txBox="1"/>
            <p:nvPr/>
          </p:nvSpPr>
          <p:spPr>
            <a:xfrm>
              <a:off x="2205588" y="4153118"/>
              <a:ext cx="5546935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5. (Optional) Each level has a maximum number of blocks allowed; you cannot place more than is listed for each level. Levels don’t need to go in order on the diagram, but magic numbers might change!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E41AEBA-FE5A-2581-1E97-01BAA37CED2A}"/>
                </a:ext>
              </a:extLst>
            </p:cNvPr>
            <p:cNvGrpSpPr/>
            <p:nvPr/>
          </p:nvGrpSpPr>
          <p:grpSpPr>
            <a:xfrm>
              <a:off x="2674476" y="4913547"/>
              <a:ext cx="502757" cy="435695"/>
              <a:chOff x="989813" y="1018095"/>
              <a:chExt cx="1941922" cy="1885361"/>
            </a:xfrm>
          </p:grpSpPr>
          <p:sp>
            <p:nvSpPr>
              <p:cNvPr id="6" name="Diagonal Stripe 5">
                <a:extLst>
                  <a:ext uri="{FF2B5EF4-FFF2-40B4-BE49-F238E27FC236}">
                    <a16:creationId xmlns:a16="http://schemas.microsoft.com/office/drawing/2014/main" id="{7D052889-FCC2-73CD-1CC7-7A9CB7CA9475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Diagonal Stripe 6">
                <a:extLst>
                  <a:ext uri="{FF2B5EF4-FFF2-40B4-BE49-F238E27FC236}">
                    <a16:creationId xmlns:a16="http://schemas.microsoft.com/office/drawing/2014/main" id="{006244AC-DBB8-A843-88B4-9D08E45850A1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Multiplication Sign 15">
              <a:extLst>
                <a:ext uri="{FF2B5EF4-FFF2-40B4-BE49-F238E27FC236}">
                  <a16:creationId xmlns:a16="http://schemas.microsoft.com/office/drawing/2014/main" id="{333569A6-9E2E-ACA5-20D3-5C7CC00D74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90616" y="6663833"/>
              <a:ext cx="690017" cy="690017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5A8A545-EB25-4B6A-B999-6C5FF6E6DDF7}"/>
                </a:ext>
              </a:extLst>
            </p:cNvPr>
            <p:cNvSpPr/>
            <p:nvPr/>
          </p:nvSpPr>
          <p:spPr>
            <a:xfrm>
              <a:off x="2102340" y="3990892"/>
              <a:ext cx="5753428" cy="377686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E49B73F-3E07-621F-0A31-B02FA3449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98320" y="4659728"/>
              <a:ext cx="3259656" cy="310256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16DF30-5E35-3D36-1B82-CF8A2C5E1BB8}"/>
                </a:ext>
              </a:extLst>
            </p:cNvPr>
            <p:cNvSpPr txBox="1"/>
            <p:nvPr/>
          </p:nvSpPr>
          <p:spPr>
            <a:xfrm>
              <a:off x="2055858" y="5714227"/>
              <a:ext cx="2110012" cy="531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 proton in proton Level 2</a:t>
              </a:r>
            </a:p>
            <a:p>
              <a:r>
                <a:rPr lang="en-US" sz="1200" dirty="0"/>
                <a:t>2 protons in proton Level 1</a:t>
              </a:r>
            </a:p>
            <a:p>
              <a:r>
                <a:rPr lang="en-US" sz="1200" dirty="0"/>
                <a:t>2 neutrons in neutron Level 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0A18626-C50F-3D6A-41E3-DCD4E95E7F19}"/>
                </a:ext>
              </a:extLst>
            </p:cNvPr>
            <p:cNvSpPr txBox="1"/>
            <p:nvPr/>
          </p:nvSpPr>
          <p:spPr>
            <a:xfrm>
              <a:off x="2111637" y="7341495"/>
              <a:ext cx="2105148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3 protons in proton Level 1</a:t>
              </a:r>
            </a:p>
            <a:p>
              <a:r>
                <a:rPr lang="en-US" sz="1200" dirty="0"/>
                <a:t>2 neutrons in neutron Level 1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E5DFFED-740F-A0D5-283F-4BF1C481FC06}"/>
                </a:ext>
              </a:extLst>
            </p:cNvPr>
            <p:cNvCxnSpPr>
              <a:cxnSpLocks/>
            </p:cNvCxnSpPr>
            <p:nvPr/>
          </p:nvCxnSpPr>
          <p:spPr>
            <a:xfrm>
              <a:off x="2101738" y="6303343"/>
              <a:ext cx="242564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18BFC6-F6B0-148C-DEAD-E7F88EEA53B6}"/>
                </a:ext>
              </a:extLst>
            </p:cNvPr>
            <p:cNvSpPr txBox="1"/>
            <p:nvPr/>
          </p:nvSpPr>
          <p:spPr>
            <a:xfrm>
              <a:off x="2078798" y="174021"/>
              <a:ext cx="2873574" cy="531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1. Protons (Red) go down first, must be pointed the same direction, placed up on their sides, AND be spaced 1 block width apart. 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2E3390D-DAA4-27FC-7C0B-89CF0853B6BE}"/>
                </a:ext>
              </a:extLst>
            </p:cNvPr>
            <p:cNvGrpSpPr/>
            <p:nvPr/>
          </p:nvGrpSpPr>
          <p:grpSpPr>
            <a:xfrm>
              <a:off x="3358556" y="799877"/>
              <a:ext cx="432093" cy="332913"/>
              <a:chOff x="989813" y="1018095"/>
              <a:chExt cx="1941922" cy="1885361"/>
            </a:xfrm>
          </p:grpSpPr>
          <p:sp>
            <p:nvSpPr>
              <p:cNvPr id="11" name="Diagonal Stripe 10">
                <a:extLst>
                  <a:ext uri="{FF2B5EF4-FFF2-40B4-BE49-F238E27FC236}">
                    <a16:creationId xmlns:a16="http://schemas.microsoft.com/office/drawing/2014/main" id="{3B1037C2-2D78-40A7-63DB-D31C5FB7DAF5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Diagonal Stripe 11">
                <a:extLst>
                  <a:ext uri="{FF2B5EF4-FFF2-40B4-BE49-F238E27FC236}">
                    <a16:creationId xmlns:a16="http://schemas.microsoft.com/office/drawing/2014/main" id="{8C1469E1-F746-7248-64ED-BC6C16EA37A1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29A3B5-2A25-2A18-03A3-E60E61654D9D}"/>
                </a:ext>
              </a:extLst>
            </p:cNvPr>
            <p:cNvSpPr txBox="1"/>
            <p:nvPr/>
          </p:nvSpPr>
          <p:spPr>
            <a:xfrm>
              <a:off x="5026634" y="65342"/>
              <a:ext cx="2884164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2. Neutrons (blue) can go next! They must point the other direction from protons.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410AAAD-F278-4AA4-6F9A-5A6B1045EAEF}"/>
                </a:ext>
              </a:extLst>
            </p:cNvPr>
            <p:cNvGrpSpPr/>
            <p:nvPr/>
          </p:nvGrpSpPr>
          <p:grpSpPr>
            <a:xfrm>
              <a:off x="6179256" y="651173"/>
              <a:ext cx="432093" cy="332913"/>
              <a:chOff x="989813" y="1018095"/>
              <a:chExt cx="1941922" cy="1885361"/>
            </a:xfrm>
          </p:grpSpPr>
          <p:sp>
            <p:nvSpPr>
              <p:cNvPr id="15" name="Diagonal Stripe 14">
                <a:extLst>
                  <a:ext uri="{FF2B5EF4-FFF2-40B4-BE49-F238E27FC236}">
                    <a16:creationId xmlns:a16="http://schemas.microsoft.com/office/drawing/2014/main" id="{628FFFB1-799A-6697-45CA-CA998C984A71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Diagonal Stripe 17">
                <a:extLst>
                  <a:ext uri="{FF2B5EF4-FFF2-40B4-BE49-F238E27FC236}">
                    <a16:creationId xmlns:a16="http://schemas.microsoft.com/office/drawing/2014/main" id="{890EC648-EB0D-2803-BAE7-288D126B10C2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9" name="3D Model 18">
                  <a:extLst>
                    <a:ext uri="{FF2B5EF4-FFF2-40B4-BE49-F238E27FC236}">
                      <a16:creationId xmlns:a16="http://schemas.microsoft.com/office/drawing/2014/main" id="{32C47493-9C10-9395-8838-9186F932B97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008266168"/>
                    </p:ext>
                  </p:extLst>
                </p:nvPr>
              </p:nvGraphicFramePr>
              <p:xfrm>
                <a:off x="5677432" y="2302807"/>
                <a:ext cx="1460400" cy="1481291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1460400" cy="1481291"/>
                      </a:xfrm>
                      <a:prstGeom prst="rect">
                        <a:avLst/>
                      </a:prstGeom>
                    </am3d:spPr>
                    <am3d:camera>
                      <am3d:pos x="0" y="0" z="7187227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10415756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220072" ay="-2085092" az="-9363012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87809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9" name="3D Model 18">
                  <a:extLst>
                    <a:ext uri="{FF2B5EF4-FFF2-40B4-BE49-F238E27FC236}">
                      <a16:creationId xmlns:a16="http://schemas.microsoft.com/office/drawing/2014/main" id="{32C47493-9C10-9395-8838-9186F932B97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6200000">
                  <a:off x="3076210" y="1272846"/>
                  <a:ext cx="1759564" cy="179996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EAEFDDD-1CEC-B580-CC68-4C4517435BC3}"/>
                </a:ext>
              </a:extLst>
            </p:cNvPr>
            <p:cNvSpPr txBox="1"/>
            <p:nvPr/>
          </p:nvSpPr>
          <p:spPr>
            <a:xfrm>
              <a:off x="5036772" y="2059946"/>
              <a:ext cx="2615679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4. If you’ve hit a magic number, you get a piece of cardboard!</a:t>
              </a:r>
            </a:p>
          </p:txBody>
        </p:sp>
        <p:sp>
          <p:nvSpPr>
            <p:cNvPr id="27" name="Multiplication Sign 26">
              <a:extLst>
                <a:ext uri="{FF2B5EF4-FFF2-40B4-BE49-F238E27FC236}">
                  <a16:creationId xmlns:a16="http://schemas.microsoft.com/office/drawing/2014/main" id="{4A91668D-6D54-DD1C-4B6E-C6A5D52947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5802" y="1381970"/>
              <a:ext cx="593033" cy="527240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Multiplication Sign 29">
              <a:extLst>
                <a:ext uri="{FF2B5EF4-FFF2-40B4-BE49-F238E27FC236}">
                  <a16:creationId xmlns:a16="http://schemas.microsoft.com/office/drawing/2014/main" id="{200E896C-F24F-8D5D-55DB-C5D7CFA081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32700" y="1345413"/>
              <a:ext cx="593033" cy="527240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687375-5589-2006-EE98-EF69DFC22A37}"/>
                </a:ext>
              </a:extLst>
            </p:cNvPr>
            <p:cNvSpPr txBox="1"/>
            <p:nvPr/>
          </p:nvSpPr>
          <p:spPr>
            <a:xfrm>
              <a:off x="2099003" y="2056402"/>
              <a:ext cx="2884164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3. Each level must be separate from other levels for protons and neutrons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7066CAB-AAC5-C9E9-F0F9-D60FA4CF1C89}"/>
                </a:ext>
              </a:extLst>
            </p:cNvPr>
            <p:cNvGrpSpPr/>
            <p:nvPr/>
          </p:nvGrpSpPr>
          <p:grpSpPr>
            <a:xfrm>
              <a:off x="3378299" y="2513665"/>
              <a:ext cx="432093" cy="332913"/>
              <a:chOff x="989813" y="1018095"/>
              <a:chExt cx="1941922" cy="1885361"/>
            </a:xfrm>
          </p:grpSpPr>
          <p:sp>
            <p:nvSpPr>
              <p:cNvPr id="33" name="Diagonal Stripe 32">
                <a:extLst>
                  <a:ext uri="{FF2B5EF4-FFF2-40B4-BE49-F238E27FC236}">
                    <a16:creationId xmlns:a16="http://schemas.microsoft.com/office/drawing/2014/main" id="{EFFBED67-CEEC-AF41-18D2-D89B3F3E0E9D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Diagonal Stripe 33">
                <a:extLst>
                  <a:ext uri="{FF2B5EF4-FFF2-40B4-BE49-F238E27FC236}">
                    <a16:creationId xmlns:a16="http://schemas.microsoft.com/office/drawing/2014/main" id="{62AD77E6-87F2-870F-419E-C9D9C51E1BCD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5" name="Multiplication Sign 34">
              <a:extLst>
                <a:ext uri="{FF2B5EF4-FFF2-40B4-BE49-F238E27FC236}">
                  <a16:creationId xmlns:a16="http://schemas.microsoft.com/office/drawing/2014/main" id="{FF819F93-D251-7D6F-415D-5DA2C074A4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403" y="3321701"/>
              <a:ext cx="593033" cy="527240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D9CE8AE-BBA9-8306-B58D-94F896A4CD4E}"/>
                </a:ext>
              </a:extLst>
            </p:cNvPr>
            <p:cNvSpPr/>
            <p:nvPr/>
          </p:nvSpPr>
          <p:spPr>
            <a:xfrm>
              <a:off x="2097928" y="11324"/>
              <a:ext cx="2881158" cy="1989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8744815-DEB6-08FF-956A-0799060ADD16}"/>
                </a:ext>
              </a:extLst>
            </p:cNvPr>
            <p:cNvSpPr/>
            <p:nvPr/>
          </p:nvSpPr>
          <p:spPr>
            <a:xfrm>
              <a:off x="4979086" y="10048"/>
              <a:ext cx="2881158" cy="1989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1D02E6E-3BFF-B934-737D-86722DE189D9}"/>
                </a:ext>
              </a:extLst>
            </p:cNvPr>
            <p:cNvSpPr/>
            <p:nvPr/>
          </p:nvSpPr>
          <p:spPr>
            <a:xfrm>
              <a:off x="2097928" y="2001108"/>
              <a:ext cx="2881158" cy="1989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D85AE7-48C6-4668-E129-03783162049A}"/>
                </a:ext>
              </a:extLst>
            </p:cNvPr>
            <p:cNvSpPr/>
            <p:nvPr/>
          </p:nvSpPr>
          <p:spPr>
            <a:xfrm>
              <a:off x="4979086" y="1999831"/>
              <a:ext cx="2881158" cy="1989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ight Triangle 41">
              <a:extLst>
                <a:ext uri="{FF2B5EF4-FFF2-40B4-BE49-F238E27FC236}">
                  <a16:creationId xmlns:a16="http://schemas.microsoft.com/office/drawing/2014/main" id="{774C4E13-3F62-ADBC-1552-EC4F1C2E08D6}"/>
                </a:ext>
              </a:extLst>
            </p:cNvPr>
            <p:cNvSpPr/>
            <p:nvPr/>
          </p:nvSpPr>
          <p:spPr>
            <a:xfrm flipH="1">
              <a:off x="2093845" y="522604"/>
              <a:ext cx="2881158" cy="1477228"/>
            </a:xfrm>
            <a:prstGeom prst="rt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ight Triangle 42">
              <a:extLst>
                <a:ext uri="{FF2B5EF4-FFF2-40B4-BE49-F238E27FC236}">
                  <a16:creationId xmlns:a16="http://schemas.microsoft.com/office/drawing/2014/main" id="{94DF31C9-91D2-510A-9DFF-E2FB4B94615A}"/>
                </a:ext>
              </a:extLst>
            </p:cNvPr>
            <p:cNvSpPr/>
            <p:nvPr/>
          </p:nvSpPr>
          <p:spPr>
            <a:xfrm flipH="1">
              <a:off x="2078798" y="2380607"/>
              <a:ext cx="2902329" cy="1606456"/>
            </a:xfrm>
            <a:prstGeom prst="rt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ight Triangle 43">
              <a:extLst>
                <a:ext uri="{FF2B5EF4-FFF2-40B4-BE49-F238E27FC236}">
                  <a16:creationId xmlns:a16="http://schemas.microsoft.com/office/drawing/2014/main" id="{B74275DA-ACB9-0C61-893F-D158B48BF268}"/>
                </a:ext>
              </a:extLst>
            </p:cNvPr>
            <p:cNvSpPr/>
            <p:nvPr/>
          </p:nvSpPr>
          <p:spPr>
            <a:xfrm flipH="1">
              <a:off x="4950331" y="384536"/>
              <a:ext cx="2902329" cy="1606456"/>
            </a:xfrm>
            <a:prstGeom prst="rt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99" name="3D Model 98">
                  <a:extLst>
                    <a:ext uri="{FF2B5EF4-FFF2-40B4-BE49-F238E27FC236}">
                      <a16:creationId xmlns:a16="http://schemas.microsoft.com/office/drawing/2014/main" id="{6FD6DDC8-3584-95E8-17CA-8527CD167EF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17649306"/>
                    </p:ext>
                  </p:extLst>
                </p:nvPr>
              </p:nvGraphicFramePr>
              <p:xfrm>
                <a:off x="3846149" y="693513"/>
                <a:ext cx="1077638" cy="1243817"/>
              </p:xfrm>
              <a:graphic>
                <a:graphicData uri="http://schemas.microsoft.com/office/drawing/2017/model3d">
                  <am3d:model3d r:embed="rId5">
                    <am3d:spPr>
                      <a:xfrm rot="16200000">
                        <a:off x="0" y="0"/>
                        <a:ext cx="1077638" cy="1243817"/>
                      </a:xfrm>
                      <a:prstGeom prst="rect">
                        <a:avLst/>
                      </a:prstGeom>
                    </am3d:spPr>
                    <am3d:camera>
                      <am3d:pos x="0" y="0" z="7118711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49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12335" ay="-2386895" az="-1878047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56879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99" name="3D Model 98">
                  <a:extLst>
                    <a:ext uri="{FF2B5EF4-FFF2-40B4-BE49-F238E27FC236}">
                      <a16:creationId xmlns:a16="http://schemas.microsoft.com/office/drawing/2014/main" id="{6FD6DDC8-3584-95E8-17CA-8527CD167EF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16200000">
                  <a:off x="1207005" y="3854136"/>
                  <a:ext cx="1298393" cy="15114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0" name="3D Model 99">
                  <a:extLst>
                    <a:ext uri="{FF2B5EF4-FFF2-40B4-BE49-F238E27FC236}">
                      <a16:creationId xmlns:a16="http://schemas.microsoft.com/office/drawing/2014/main" id="{D5B24EF6-51F6-0624-D813-961A6AE959C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10343976"/>
                    </p:ext>
                  </p:extLst>
                </p:nvPr>
              </p:nvGraphicFramePr>
              <p:xfrm>
                <a:off x="2161644" y="420607"/>
                <a:ext cx="1134873" cy="1150043"/>
              </p:xfrm>
              <a:graphic>
                <a:graphicData uri="http://schemas.microsoft.com/office/drawing/2017/model3d">
                  <am3d:model3d r:embed="rId7">
                    <am3d:spPr>
                      <a:xfrm rot="16200000">
                        <a:off x="0" y="0"/>
                        <a:ext cx="1134873" cy="1150043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396085" ay="-2338004" az="-1665901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156703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0" name="3D Model 99">
                  <a:extLst>
                    <a:ext uri="{FF2B5EF4-FFF2-40B4-BE49-F238E27FC236}">
                      <a16:creationId xmlns:a16="http://schemas.microsoft.com/office/drawing/2014/main" id="{D5B24EF6-51F6-0624-D813-961A6AE959C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16200000">
                  <a:off x="783933" y="5906207"/>
                  <a:ext cx="1367352" cy="13974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1" name="3D Model 100">
                  <a:extLst>
                    <a:ext uri="{FF2B5EF4-FFF2-40B4-BE49-F238E27FC236}">
                      <a16:creationId xmlns:a16="http://schemas.microsoft.com/office/drawing/2014/main" id="{7A206E23-1E85-7F82-96AF-A50CD39DE84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73272355"/>
                    </p:ext>
                  </p:extLst>
                </p:nvPr>
              </p:nvGraphicFramePr>
              <p:xfrm>
                <a:off x="6710711" y="1019721"/>
                <a:ext cx="1121310" cy="819802"/>
              </p:xfrm>
              <a:graphic>
                <a:graphicData uri="http://schemas.microsoft.com/office/drawing/2017/model3d">
                  <am3d:model3d r:embed="rId9">
                    <am3d:spPr>
                      <a:xfrm rot="16200000">
                        <a:off x="0" y="0"/>
                        <a:ext cx="1121310" cy="819802"/>
                      </a:xfrm>
                      <a:prstGeom prst="rect">
                        <a:avLst/>
                      </a:prstGeom>
                    </am3d:spPr>
                    <am3d:camera>
                      <am3d:pos x="0" y="0" z="617428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127925" d="1000000"/>
                      <am3d:preTrans dx="402536" dy="-7093785" dz="-399880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952650" ay="-2260307" az="-2118545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404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1" name="3D Model 100">
                  <a:extLst>
                    <a:ext uri="{FF2B5EF4-FFF2-40B4-BE49-F238E27FC236}">
                      <a16:creationId xmlns:a16="http://schemas.microsoft.com/office/drawing/2014/main" id="{7A206E23-1E85-7F82-96AF-A50CD39DE84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rot="16200000">
                  <a:off x="1319465" y="634075"/>
                  <a:ext cx="1351011" cy="9961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2" name="3D Model 101">
                  <a:extLst>
                    <a:ext uri="{FF2B5EF4-FFF2-40B4-BE49-F238E27FC236}">
                      <a16:creationId xmlns:a16="http://schemas.microsoft.com/office/drawing/2014/main" id="{919980BA-CF68-1B52-3C6B-60DC487533F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39565473"/>
                    </p:ext>
                  </p:extLst>
                </p:nvPr>
              </p:nvGraphicFramePr>
              <p:xfrm>
                <a:off x="5080715" y="401470"/>
                <a:ext cx="984624" cy="1046743"/>
              </p:xfrm>
              <a:graphic>
                <a:graphicData uri="http://schemas.microsoft.com/office/drawing/2017/model3d">
                  <am3d:model3d r:embed="rId11">
                    <am3d:spPr>
                      <a:xfrm rot="16200000">
                        <a:off x="0" y="0"/>
                        <a:ext cx="984624" cy="1046743"/>
                      </a:xfrm>
                      <a:prstGeom prst="rect">
                        <a:avLst/>
                      </a:prstGeom>
                    </am3d:spPr>
                    <am3d:camera>
                      <am3d:pos x="0" y="0" z="7118713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73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47390" ay="-2460631" az="-1771136"/>
                      <am3d:postTrans dx="0" dy="0" dz="0"/>
                    </am3d:trans>
                    <am3d:raster rName="Office3DRenderer" rVer="16.0.8326">
                      <am3d:blip r:embed="rId12"/>
                    </am3d:raster>
                    <am3d:objViewport viewportSz="134272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2" name="3D Model 101">
                  <a:extLst>
                    <a:ext uri="{FF2B5EF4-FFF2-40B4-BE49-F238E27FC236}">
                      <a16:creationId xmlns:a16="http://schemas.microsoft.com/office/drawing/2014/main" id="{919980BA-CF68-1B52-3C6B-60DC487533F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 rot="16200000">
                  <a:off x="788431" y="2542438"/>
                  <a:ext cx="1186325" cy="12719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3" name="3D Model 102">
                  <a:extLst>
                    <a:ext uri="{FF2B5EF4-FFF2-40B4-BE49-F238E27FC236}">
                      <a16:creationId xmlns:a16="http://schemas.microsoft.com/office/drawing/2014/main" id="{2E5AEEA5-F5E5-E6BD-710F-2AC13AD27E8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59726489"/>
                    </p:ext>
                  </p:extLst>
                </p:nvPr>
              </p:nvGraphicFramePr>
              <p:xfrm>
                <a:off x="2199532" y="2381882"/>
                <a:ext cx="1063491" cy="1130585"/>
              </p:xfrm>
              <a:graphic>
                <a:graphicData uri="http://schemas.microsoft.com/office/drawing/2017/model3d">
                  <am3d:model3d r:embed="rId11">
                    <am3d:spPr>
                      <a:xfrm rot="16200000">
                        <a:off x="0" y="0"/>
                        <a:ext cx="1063491" cy="1130585"/>
                      </a:xfrm>
                      <a:prstGeom prst="rect">
                        <a:avLst/>
                      </a:prstGeom>
                    </am3d:spPr>
                    <am3d:camera>
                      <am3d:pos x="0" y="0" z="7118713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73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47390" ay="-2460631" az="-1771136"/>
                      <am3d:postTrans dx="0" dy="0" dz="0"/>
                    </am3d:trans>
                    <am3d:raster rName="Office3DRenderer" rVer="16.0.8326">
                      <am3d:blip r:embed="rId13"/>
                    </am3d:raster>
                    <am3d:objViewport viewportSz="145027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3" name="3D Model 102">
                  <a:extLst>
                    <a:ext uri="{FF2B5EF4-FFF2-40B4-BE49-F238E27FC236}">
                      <a16:creationId xmlns:a16="http://schemas.microsoft.com/office/drawing/2014/main" id="{2E5AEEA5-F5E5-E6BD-710F-2AC13AD27E8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 rot="16200000">
                  <a:off x="3198327" y="5915382"/>
                  <a:ext cx="1281348" cy="13738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4" name="3D Model 103">
                  <a:extLst>
                    <a:ext uri="{FF2B5EF4-FFF2-40B4-BE49-F238E27FC236}">
                      <a16:creationId xmlns:a16="http://schemas.microsoft.com/office/drawing/2014/main" id="{124A5AA9-CE73-9135-B789-85B62BE0E43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55647269"/>
                    </p:ext>
                  </p:extLst>
                </p:nvPr>
              </p:nvGraphicFramePr>
              <p:xfrm>
                <a:off x="3677890" y="2834056"/>
                <a:ext cx="1185920" cy="1095983"/>
              </p:xfrm>
              <a:graphic>
                <a:graphicData uri="http://schemas.microsoft.com/office/drawing/2017/model3d">
                  <am3d:model3d r:embed="rId14">
                    <am3d:spPr>
                      <a:xfrm rot="16200000">
                        <a:off x="0" y="0"/>
                        <a:ext cx="1185920" cy="1095983"/>
                      </a:xfrm>
                      <a:prstGeom prst="rect">
                        <a:avLst/>
                      </a:prstGeom>
                    </am3d:spPr>
                    <am3d:camera>
                      <am3d:pos x="0" y="0" z="6204860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454877" d="1000000"/>
                      <am3d:preTrans dx="0" dy="-7347877" dz="127371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76053" ay="-2552555" az="-2021664"/>
                      <am3d:postTrans dx="0" dy="0" dz="0"/>
                    </am3d:trans>
                    <am3d:raster rName="Office3DRenderer" rVer="16.0.8326">
                      <am3d:blip r:embed="rId15"/>
                    </am3d:raster>
                    <am3d:objViewport viewportSz="158555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4" name="3D Model 103">
                  <a:extLst>
                    <a:ext uri="{FF2B5EF4-FFF2-40B4-BE49-F238E27FC236}">
                      <a16:creationId xmlns:a16="http://schemas.microsoft.com/office/drawing/2014/main" id="{124A5AA9-CE73-9135-B789-85B62BE0E43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 rot="16200000">
                  <a:off x="3653003" y="4081450"/>
                  <a:ext cx="1428856" cy="13317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5" name="3D Model 104">
                  <a:extLst>
                    <a:ext uri="{FF2B5EF4-FFF2-40B4-BE49-F238E27FC236}">
                      <a16:creationId xmlns:a16="http://schemas.microsoft.com/office/drawing/2014/main" id="{30A59395-1BB2-166F-8258-153BF352979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86940611"/>
                    </p:ext>
                  </p:extLst>
                </p:nvPr>
              </p:nvGraphicFramePr>
              <p:xfrm>
                <a:off x="3370501" y="4369585"/>
                <a:ext cx="1216048" cy="1467960"/>
              </p:xfrm>
              <a:graphic>
                <a:graphicData uri="http://schemas.microsoft.com/office/drawing/2017/model3d">
                  <am3d:model3d r:embed="rId16">
                    <am3d:spPr>
                      <a:xfrm rot="16200000">
                        <a:off x="0" y="0"/>
                        <a:ext cx="1216048" cy="1467960"/>
                      </a:xfrm>
                      <a:prstGeom prst="rect">
                        <a:avLst/>
                      </a:prstGeom>
                    </am3d:spPr>
                    <am3d:camera>
                      <am3d:pos x="0" y="0" z="7861472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79" d="1000000"/>
                      <am3d:preTrans dx="249" dy="-16033694" dz="11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019419" ay="-2215540" az="-1308143"/>
                      <am3d:postTrans dx="0" dy="0" dz="0"/>
                    </am3d:trans>
                    <am3d:raster rName="Office3DRenderer" rVer="16.0.8326">
                      <am3d:blip r:embed="rId17"/>
                    </am3d:raster>
                    <am3d:objViewport viewportSz="179816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5" name="3D Model 104">
                  <a:extLst>
                    <a:ext uri="{FF2B5EF4-FFF2-40B4-BE49-F238E27FC236}">
                      <a16:creationId xmlns:a16="http://schemas.microsoft.com/office/drawing/2014/main" id="{30A59395-1BB2-166F-8258-153BF352979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 rot="16200000">
                  <a:off x="5726729" y="4207657"/>
                  <a:ext cx="1465156" cy="17837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6" name="3D Model 105">
                  <a:extLst>
                    <a:ext uri="{FF2B5EF4-FFF2-40B4-BE49-F238E27FC236}">
                      <a16:creationId xmlns:a16="http://schemas.microsoft.com/office/drawing/2014/main" id="{3BEF0655-2822-0D44-E050-F1927BD13EF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9317211"/>
                    </p:ext>
                  </p:extLst>
                </p:nvPr>
              </p:nvGraphicFramePr>
              <p:xfrm>
                <a:off x="3155952" y="6018078"/>
                <a:ext cx="1451828" cy="1501943"/>
              </p:xfrm>
              <a:graphic>
                <a:graphicData uri="http://schemas.microsoft.com/office/drawing/2017/model3d">
                  <am3d:model3d r:embed="rId18">
                    <am3d:spPr>
                      <a:xfrm rot="16200000">
                        <a:off x="0" y="0"/>
                        <a:ext cx="1451828" cy="1501943"/>
                      </a:xfrm>
                      <a:prstGeom prst="rect">
                        <a:avLst/>
                      </a:prstGeom>
                    </am3d:spPr>
                    <am3d:camera>
                      <am3d:pos x="0" y="0" z="5453370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447460" d="1000000"/>
                      <am3d:preTrans dx="-3" dy="-5010644" dz="11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83064" ay="-2049997" az="-1660984"/>
                      <am3d:postTrans dx="0" dy="0" dz="0"/>
                    </am3d:trans>
                    <am3d:raster rName="Office3DRenderer" rVer="16.0.8326">
                      <am3d:blip r:embed="rId19"/>
                    </am3d:raster>
                    <am3d:objViewport viewportSz="221840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6" name="3D Model 105">
                  <a:extLst>
                    <a:ext uri="{FF2B5EF4-FFF2-40B4-BE49-F238E27FC236}">
                      <a16:creationId xmlns:a16="http://schemas.microsoft.com/office/drawing/2014/main" id="{3BEF0655-2822-0D44-E050-F1927BD13EF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 rot="16200000">
                  <a:off x="7608478" y="4303469"/>
                  <a:ext cx="1749236" cy="182506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84620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910A06D6-5605-B8ED-ED24-3FC0C6E22D18}"/>
              </a:ext>
            </a:extLst>
          </p:cNvPr>
          <p:cNvGrpSpPr/>
          <p:nvPr/>
        </p:nvGrpSpPr>
        <p:grpSpPr>
          <a:xfrm>
            <a:off x="2153494" y="-49036"/>
            <a:ext cx="2855210" cy="1556447"/>
            <a:chOff x="3383337" y="475211"/>
            <a:chExt cx="2855211" cy="155644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8D22896-E6AF-F60D-D588-6480CB470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83337" y="523186"/>
              <a:ext cx="2855211" cy="1508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7" name="3D Model 16">
                  <a:extLst>
                    <a:ext uri="{FF2B5EF4-FFF2-40B4-BE49-F238E27FC236}">
                      <a16:creationId xmlns:a16="http://schemas.microsoft.com/office/drawing/2014/main" id="{63636AF1-C534-7337-B43E-EC1F8717539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356093" y="475211"/>
                <a:ext cx="937329" cy="1080025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937329" cy="1080025"/>
                      </a:xfrm>
                      <a:prstGeom prst="rect">
                        <a:avLst/>
                      </a:prstGeom>
                    </am3d:spPr>
                    <am3d:camera>
                      <am3d:pos x="0" y="0" z="7033744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564343" d="1000000"/>
                      <am3d:preTrans dx="1326529" dy="-11068828" dz="2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461477" ay="-2631440" az="-9043548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14228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7" name="3D Model 16">
                  <a:extLst>
                    <a:ext uri="{FF2B5EF4-FFF2-40B4-BE49-F238E27FC236}">
                      <a16:creationId xmlns:a16="http://schemas.microsoft.com/office/drawing/2014/main" id="{63636AF1-C534-7337-B43E-EC1F8717539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26250" y="-49036"/>
                  <a:ext cx="937329" cy="1080025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46" name="Picture 145">
            <a:extLst>
              <a:ext uri="{FF2B5EF4-FFF2-40B4-BE49-F238E27FC236}">
                <a16:creationId xmlns:a16="http://schemas.microsoft.com/office/drawing/2014/main" id="{0FEECF1B-3F21-AEE7-D517-DDD0DB1C5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677" y="2427935"/>
            <a:ext cx="2855210" cy="1508471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54BBBF2B-73A7-5E6C-3467-08FBC6B0D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653" y="3114847"/>
            <a:ext cx="2855210" cy="1508471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A0BA4699-4B77-461D-6397-A829B618A833}"/>
              </a:ext>
            </a:extLst>
          </p:cNvPr>
          <p:cNvGrpSpPr/>
          <p:nvPr/>
        </p:nvGrpSpPr>
        <p:grpSpPr>
          <a:xfrm>
            <a:off x="4479878" y="339339"/>
            <a:ext cx="2855210" cy="1609266"/>
            <a:chOff x="7258012" y="425683"/>
            <a:chExt cx="2855211" cy="160926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7AFFD99-DAD3-75B4-7A6B-7445A66A5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58012" y="526477"/>
              <a:ext cx="2855211" cy="1508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4" name="3D Model 23">
                  <a:extLst>
                    <a:ext uri="{FF2B5EF4-FFF2-40B4-BE49-F238E27FC236}">
                      <a16:creationId xmlns:a16="http://schemas.microsoft.com/office/drawing/2014/main" id="{962B16E2-140E-30B9-36D5-972A6CB5008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261690" y="425683"/>
                <a:ext cx="847854" cy="1130750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847854" cy="1130750"/>
                      </a:xfrm>
                      <a:prstGeom prst="rect">
                        <a:avLst/>
                      </a:prstGeom>
                    </am3d:spPr>
                    <am3d:camera>
                      <am3d:pos x="0" y="0" z="6731745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8041" d="1000000"/>
                      <am3d:preTrans dx="1066564" dy="-11410109" dz="-459391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312645" ay="-1906724" az="-9303105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14120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4" name="3D Model 23">
                  <a:extLst>
                    <a:ext uri="{FF2B5EF4-FFF2-40B4-BE49-F238E27FC236}">
                      <a16:creationId xmlns:a16="http://schemas.microsoft.com/office/drawing/2014/main" id="{962B16E2-140E-30B9-36D5-972A6CB5008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83556" y="339339"/>
                  <a:ext cx="847854" cy="113075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74DADD9-C6CB-D1BB-8487-A5E037780575}"/>
              </a:ext>
            </a:extLst>
          </p:cNvPr>
          <p:cNvGrpSpPr/>
          <p:nvPr/>
        </p:nvGrpSpPr>
        <p:grpSpPr>
          <a:xfrm>
            <a:off x="-280389" y="398221"/>
            <a:ext cx="2855211" cy="1508472"/>
            <a:chOff x="-144868" y="471920"/>
            <a:chExt cx="2855211" cy="1508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703709-7444-F64D-817C-D4EEFF3F3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44868" y="471920"/>
              <a:ext cx="2855211" cy="1508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2" name="3D Model 11">
                  <a:extLst>
                    <a:ext uri="{FF2B5EF4-FFF2-40B4-BE49-F238E27FC236}">
                      <a16:creationId xmlns:a16="http://schemas.microsoft.com/office/drawing/2014/main" id="{8D4BC880-B6AB-6F5A-7453-E58C7C605DA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20595" y="644851"/>
                <a:ext cx="853693" cy="888242"/>
              </p:xfrm>
              <a:graphic>
                <a:graphicData uri="http://schemas.microsoft.com/office/drawing/2017/model3d">
                  <am3d:model3d r:embed="rId7">
                    <am3d:spPr>
                      <a:xfrm>
                        <a:off x="0" y="0"/>
                        <a:ext cx="853693" cy="888242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720715" ay="-2351503" az="-1956108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97059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2" name="3D Model 11">
                  <a:extLst>
                    <a:ext uri="{FF2B5EF4-FFF2-40B4-BE49-F238E27FC236}">
                      <a16:creationId xmlns:a16="http://schemas.microsoft.com/office/drawing/2014/main" id="{8D4BC880-B6AB-6F5A-7453-E58C7C605DA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85074" y="571152"/>
                  <a:ext cx="853693" cy="88824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C0744BC-7309-4DFD-C335-E966DF031223}"/>
              </a:ext>
            </a:extLst>
          </p:cNvPr>
          <p:cNvSpPr txBox="1"/>
          <p:nvPr/>
        </p:nvSpPr>
        <p:spPr>
          <a:xfrm>
            <a:off x="2006342" y="1412440"/>
            <a:ext cx="2526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Green chooses to excite 1 proton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A7614187-AF88-3FE8-62CF-588FB8352B68}"/>
              </a:ext>
            </a:extLst>
          </p:cNvPr>
          <p:cNvSpPr/>
          <p:nvPr/>
        </p:nvSpPr>
        <p:spPr>
          <a:xfrm flipH="1">
            <a:off x="905875" y="143324"/>
            <a:ext cx="1750760" cy="1336877"/>
          </a:xfrm>
          <a:prstGeom prst="arc">
            <a:avLst>
              <a:gd name="adj1" fmla="val 7018420"/>
              <a:gd name="adj2" fmla="val 9830206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A37E31-FADD-B499-A225-8052EC81D3EF}"/>
              </a:ext>
            </a:extLst>
          </p:cNvPr>
          <p:cNvSpPr txBox="1"/>
          <p:nvPr/>
        </p:nvSpPr>
        <p:spPr>
          <a:xfrm>
            <a:off x="309747" y="2332"/>
            <a:ext cx="1674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Blue and orange have each placed 1 proton</a:t>
            </a: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801E8A8-3ADA-C939-BB10-3EF4C37BF631}"/>
              </a:ext>
            </a:extLst>
          </p:cNvPr>
          <p:cNvSpPr/>
          <p:nvPr/>
        </p:nvSpPr>
        <p:spPr>
          <a:xfrm rot="10800000" flipH="1" flipV="1">
            <a:off x="4015817" y="473520"/>
            <a:ext cx="1034584" cy="593847"/>
          </a:xfrm>
          <a:prstGeom prst="arc">
            <a:avLst>
              <a:gd name="adj1" fmla="val 17189397"/>
              <a:gd name="adj2" fmla="val 20699291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B627AF8-3CF4-E08A-9B66-DB63A9530BCC}"/>
              </a:ext>
            </a:extLst>
          </p:cNvPr>
          <p:cNvSpPr/>
          <p:nvPr/>
        </p:nvSpPr>
        <p:spPr>
          <a:xfrm>
            <a:off x="0" y="-8335"/>
            <a:ext cx="10058400" cy="2437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CDFB71-ACAB-D0D8-6AE0-ABF754B0123B}"/>
              </a:ext>
            </a:extLst>
          </p:cNvPr>
          <p:cNvSpPr txBox="1"/>
          <p:nvPr/>
        </p:nvSpPr>
        <p:spPr>
          <a:xfrm>
            <a:off x="4611322" y="-9098"/>
            <a:ext cx="2471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Black cannot de-excite the block and can only add a new block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4DDE36F-6AF3-3C21-028B-EA39DE50A112}"/>
              </a:ext>
            </a:extLst>
          </p:cNvPr>
          <p:cNvGrpSpPr/>
          <p:nvPr/>
        </p:nvGrpSpPr>
        <p:grpSpPr>
          <a:xfrm>
            <a:off x="7104762" y="21584"/>
            <a:ext cx="2855210" cy="1508471"/>
            <a:chOff x="7181872" y="2667843"/>
            <a:chExt cx="2855211" cy="150847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9D822CD-DEF0-27C9-0FF6-29622AB1C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1872" y="2667843"/>
              <a:ext cx="2855211" cy="1508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7" name="3D Model 26">
                  <a:extLst>
                    <a:ext uri="{FF2B5EF4-FFF2-40B4-BE49-F238E27FC236}">
                      <a16:creationId xmlns:a16="http://schemas.microsoft.com/office/drawing/2014/main" id="{CD1E1CBF-31DC-A064-F758-1362E41F166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171783" y="2728404"/>
                <a:ext cx="955830" cy="1006407"/>
              </p:xfrm>
              <a:graphic>
                <a:graphicData uri="http://schemas.microsoft.com/office/drawing/2017/model3d">
                  <am3d:model3d r:embed="rId9">
                    <am3d:spPr>
                      <a:xfrm>
                        <a:off x="0" y="0"/>
                        <a:ext cx="955830" cy="1006407"/>
                      </a:xfrm>
                      <a:prstGeom prst="rect">
                        <a:avLst/>
                      </a:prstGeom>
                    </am3d:spPr>
                    <am3d:camera>
                      <am3d:pos x="0" y="0" z="6681372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058829" d="1000000"/>
                      <am3d:preTrans dx="1304446" dy="-10681656" dz="493913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053252" ay="-2533498" az="-8722331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21170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7" name="3D Model 26">
                  <a:extLst>
                    <a:ext uri="{FF2B5EF4-FFF2-40B4-BE49-F238E27FC236}">
                      <a16:creationId xmlns:a16="http://schemas.microsoft.com/office/drawing/2014/main" id="{CD1E1CBF-31DC-A064-F758-1362E41F166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94673" y="82145"/>
                  <a:ext cx="955830" cy="100640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2E8E4DA0-AD3C-4374-D049-95E1DC0B24E5}"/>
              </a:ext>
            </a:extLst>
          </p:cNvPr>
          <p:cNvSpPr txBox="1"/>
          <p:nvPr/>
        </p:nvSpPr>
        <p:spPr>
          <a:xfrm>
            <a:off x="6806259" y="1436070"/>
            <a:ext cx="3312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4. Blue placed proton on top, causing the nucleus to fall apart. Since a nucleon fell off the platform (nucleus) it was nucleon emission. Total points: 1 (nucleon emission) = 1 point for Black!</a:t>
            </a:r>
          </a:p>
        </p:txBody>
      </p:sp>
      <p:sp>
        <p:nvSpPr>
          <p:cNvPr id="133" name="Arc 132">
            <a:extLst>
              <a:ext uri="{FF2B5EF4-FFF2-40B4-BE49-F238E27FC236}">
                <a16:creationId xmlns:a16="http://schemas.microsoft.com/office/drawing/2014/main" id="{83C6D594-13AC-6B84-2019-FAB0D7311D8D}"/>
              </a:ext>
            </a:extLst>
          </p:cNvPr>
          <p:cNvSpPr/>
          <p:nvPr/>
        </p:nvSpPr>
        <p:spPr>
          <a:xfrm flipH="1">
            <a:off x="5801645" y="-39033"/>
            <a:ext cx="1796938" cy="1336877"/>
          </a:xfrm>
          <a:prstGeom prst="arc">
            <a:avLst>
              <a:gd name="adj1" fmla="val 7018420"/>
              <a:gd name="adj2" fmla="val 964840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0EE6E8D9-F996-5E50-9B64-B826898A7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9598" y="3330439"/>
            <a:ext cx="2855211" cy="1508472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E080C5C0-DF57-0C1B-9895-34F019AE9EE9}"/>
              </a:ext>
            </a:extLst>
          </p:cNvPr>
          <p:cNvSpPr txBox="1"/>
          <p:nvPr/>
        </p:nvSpPr>
        <p:spPr>
          <a:xfrm>
            <a:off x="2585926" y="3977724"/>
            <a:ext cx="1771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Orange, Green, &amp; Black place protons on top of closed </a:t>
            </a:r>
            <a:r>
              <a:rPr lang="en-US" sz="1200" baseline="30000" dirty="0"/>
              <a:t>4</a:t>
            </a:r>
            <a:r>
              <a:rPr lang="en-US" sz="1200" dirty="0"/>
              <a:t>He</a:t>
            </a:r>
          </a:p>
        </p:txBody>
      </p:sp>
      <p:sp>
        <p:nvSpPr>
          <p:cNvPr id="141" name="Arc 140">
            <a:extLst>
              <a:ext uri="{FF2B5EF4-FFF2-40B4-BE49-F238E27FC236}">
                <a16:creationId xmlns:a16="http://schemas.microsoft.com/office/drawing/2014/main" id="{F8696C81-9774-C249-6780-379CD316724F}"/>
              </a:ext>
            </a:extLst>
          </p:cNvPr>
          <p:cNvSpPr/>
          <p:nvPr/>
        </p:nvSpPr>
        <p:spPr>
          <a:xfrm flipH="1">
            <a:off x="956775" y="3145704"/>
            <a:ext cx="1796938" cy="1336877"/>
          </a:xfrm>
          <a:prstGeom prst="arc">
            <a:avLst>
              <a:gd name="adj1" fmla="val 7018420"/>
              <a:gd name="adj2" fmla="val 10507557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CBBE86D-E89C-AD06-287E-77C202D93840}"/>
              </a:ext>
            </a:extLst>
          </p:cNvPr>
          <p:cNvSpPr txBox="1"/>
          <p:nvPr/>
        </p:nvSpPr>
        <p:spPr>
          <a:xfrm>
            <a:off x="-40192" y="2426639"/>
            <a:ext cx="2463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All players have placed 1 block down making </a:t>
            </a:r>
            <a:r>
              <a:rPr lang="en-US" sz="1200" baseline="30000" dirty="0"/>
              <a:t>4</a:t>
            </a:r>
            <a:r>
              <a:rPr lang="en-US" sz="1200" dirty="0"/>
              <a:t>He. Blue placed magic number (adds 1 extra point to end decay)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7FB8B9F-6175-18E5-8790-259AD59F32AD}"/>
              </a:ext>
            </a:extLst>
          </p:cNvPr>
          <p:cNvSpPr/>
          <p:nvPr/>
        </p:nvSpPr>
        <p:spPr>
          <a:xfrm>
            <a:off x="0" y="2420660"/>
            <a:ext cx="10058400" cy="2437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>
            <a:extLst>
              <a:ext uri="{FF2B5EF4-FFF2-40B4-BE49-F238E27FC236}">
                <a16:creationId xmlns:a16="http://schemas.microsoft.com/office/drawing/2014/main" id="{06E23494-CF9C-1C54-9F3C-4F5A4E80D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162" y="3323502"/>
            <a:ext cx="2855210" cy="1508471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2C23A960-9312-AB00-028D-7467E5019ABE}"/>
              </a:ext>
            </a:extLst>
          </p:cNvPr>
          <p:cNvSpPr txBox="1"/>
          <p:nvPr/>
        </p:nvSpPr>
        <p:spPr>
          <a:xfrm>
            <a:off x="6471137" y="2442499"/>
            <a:ext cx="3616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4. Orange tries to excite the other proton, causing the stack to fall. Since protons are on their sides and still on the nucleus, this was </a:t>
            </a:r>
            <a:r>
              <a:rPr lang="el-GR" sz="1200" dirty="0"/>
              <a:t>β</a:t>
            </a:r>
            <a:r>
              <a:rPr lang="en-US" sz="1200" dirty="0"/>
              <a:t>-decay (2 points). Total points: 2 (</a:t>
            </a:r>
            <a:r>
              <a:rPr lang="el-GR" sz="1200" dirty="0"/>
              <a:t>β</a:t>
            </a:r>
            <a:r>
              <a:rPr lang="en-US" sz="1200" dirty="0"/>
              <a:t>-decay) + 1 Magic number = 3 points for Blue!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5" name="3D Model 154">
                <a:extLst>
                  <a:ext uri="{FF2B5EF4-FFF2-40B4-BE49-F238E27FC236}">
                    <a16:creationId xmlns:a16="http://schemas.microsoft.com/office/drawing/2014/main" id="{4D303967-7146-F4CF-9A38-14F14497C54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8216" y="3715942"/>
              <a:ext cx="889786" cy="693305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889786" cy="693305"/>
                    </a:xfrm>
                    <a:prstGeom prst="rect">
                      <a:avLst/>
                    </a:prstGeom>
                  </am3d:spPr>
                  <am3d:camera>
                    <am3d:pos x="0" y="0" z="620525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757374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580551" ay="2113320" az="1696794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0109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5" name="3D Model 154">
                <a:extLst>
                  <a:ext uri="{FF2B5EF4-FFF2-40B4-BE49-F238E27FC236}">
                    <a16:creationId xmlns:a16="http://schemas.microsoft.com/office/drawing/2014/main" id="{4D303967-7146-F4CF-9A38-14F14497C5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8216" y="3715942"/>
                <a:ext cx="889786" cy="693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6B6F4AFC-9E9D-7B46-6A74-C4B976F4AAF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309519" y="3384040"/>
              <a:ext cx="1086112" cy="964756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1086112" cy="964756"/>
                    </a:xfrm>
                    <a:prstGeom prst="rect">
                      <a:avLst/>
                    </a:prstGeom>
                  </am3d:spPr>
                  <am3d:camera>
                    <am3d:pos x="0" y="0" z="65699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22" d="1000000"/>
                    <am3d:preTrans dx="1" dy="-11675500" dz="-4090630"/>
                    <am3d:scale>
                      <am3d:sx n="1000000" d="1000000"/>
                      <am3d:sy n="1000000" d="1000000"/>
                      <am3d:sz n="1000000" d="1000000"/>
                    </am3d:scale>
                    <am3d:rot ax="2562869" ay="2386359" az="1834049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2804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6B6F4AFC-9E9D-7B46-6A74-C4B976F4AA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309519" y="3384040"/>
                <a:ext cx="1086112" cy="964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FEEAA59A-1D76-9AE6-8289-5D1D8A5F082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736076" y="2651869"/>
              <a:ext cx="1414071" cy="930302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1414071" cy="930302"/>
                    </a:xfrm>
                    <a:prstGeom prst="rect">
                      <a:avLst/>
                    </a:prstGeom>
                  </am3d:spPr>
                  <am3d:camera>
                    <am3d:pos x="0" y="0" z="616122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1" d="1000000"/>
                    <am3d:preTrans dx="-74" dy="-8418929" dz="-3238779"/>
                    <am3d:scale>
                      <am3d:sx n="1000000" d="1000000"/>
                      <am3d:sy n="1000000" d="1000000"/>
                      <am3d:sz n="1000000" d="1000000"/>
                    </am3d:scale>
                    <am3d:rot ax="2696170" ay="1997546" az="1722541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14744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FEEAA59A-1D76-9AE6-8289-5D1D8A5F08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36076" y="2651869"/>
                <a:ext cx="1414071" cy="930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D21B632B-3B74-B758-EA89-4603B2FB082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204339" y="3220038"/>
              <a:ext cx="1313201" cy="953441"/>
            </p:xfrm>
            <a:graphic>
              <a:graphicData uri="http://schemas.microsoft.com/office/drawing/2017/model3d">
                <am3d:model3d r:embed="rId17">
                  <am3d:spPr>
                    <a:xfrm>
                      <a:off x="0" y="0"/>
                      <a:ext cx="1313201" cy="953441"/>
                    </a:xfrm>
                    <a:prstGeom prst="rect">
                      <a:avLst/>
                    </a:prstGeom>
                  </am3d:spPr>
                  <am3d:camera>
                    <am3d:pos x="0" y="0" z="754814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91911" d="1000000"/>
                    <am3d:preTrans dx="5468002" dy="-15074408" dz="-4294447"/>
                    <am3d:scale>
                      <am3d:sx n="1000000" d="1000000"/>
                      <am3d:sy n="1000000" d="1000000"/>
                      <am3d:sz n="1000000" d="1000000"/>
                    </am3d:scale>
                    <am3d:rot ax="2568032" ay="2162124" az="1714800"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15915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D21B632B-3B74-B758-EA89-4603B2FB08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04339" y="3220038"/>
                <a:ext cx="1313201" cy="953441"/>
              </a:xfrm>
              <a:prstGeom prst="rect">
                <a:avLst/>
              </a:prstGeom>
            </p:spPr>
          </p:pic>
        </mc:Fallback>
      </mc:AlternateContent>
      <p:sp>
        <p:nvSpPr>
          <p:cNvPr id="143" name="Arc 142">
            <a:extLst>
              <a:ext uri="{FF2B5EF4-FFF2-40B4-BE49-F238E27FC236}">
                <a16:creationId xmlns:a16="http://schemas.microsoft.com/office/drawing/2014/main" id="{73C2E436-7528-5C59-0198-B42A8B19DB4D}"/>
              </a:ext>
            </a:extLst>
          </p:cNvPr>
          <p:cNvSpPr/>
          <p:nvPr/>
        </p:nvSpPr>
        <p:spPr>
          <a:xfrm rot="10800000" flipH="1" flipV="1">
            <a:off x="3862412" y="2937974"/>
            <a:ext cx="1728873" cy="948226"/>
          </a:xfrm>
          <a:prstGeom prst="arc">
            <a:avLst>
              <a:gd name="adj1" fmla="val 14542406"/>
              <a:gd name="adj2" fmla="val 20919248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765860DA-BD42-CF63-C572-31BD66CF1683}"/>
              </a:ext>
            </a:extLst>
          </p:cNvPr>
          <p:cNvSpPr txBox="1"/>
          <p:nvPr/>
        </p:nvSpPr>
        <p:spPr>
          <a:xfrm>
            <a:off x="3984938" y="2627538"/>
            <a:ext cx="2471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Blue excites a proton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01107AEF-668F-DC76-4E06-0ACA3F1A94AF}"/>
              </a:ext>
            </a:extLst>
          </p:cNvPr>
          <p:cNvSpPr/>
          <p:nvPr/>
        </p:nvSpPr>
        <p:spPr>
          <a:xfrm rot="10800000" flipH="1" flipV="1">
            <a:off x="6648643" y="3551885"/>
            <a:ext cx="1313199" cy="701240"/>
          </a:xfrm>
          <a:prstGeom prst="arc">
            <a:avLst>
              <a:gd name="adj1" fmla="val 13079639"/>
              <a:gd name="adj2" fmla="val 20757127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9DCF539-624A-7D4F-F773-3D5C41119D45}"/>
              </a:ext>
            </a:extLst>
          </p:cNvPr>
          <p:cNvSpPr/>
          <p:nvPr/>
        </p:nvSpPr>
        <p:spPr>
          <a:xfrm>
            <a:off x="1553" y="4840997"/>
            <a:ext cx="10058400" cy="29290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0E3FC91-1A44-9821-E9B1-151AD0A53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153" y="4988704"/>
            <a:ext cx="2855211" cy="150847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7" name="3D Model 36">
                <a:extLst>
                  <a:ext uri="{FF2B5EF4-FFF2-40B4-BE49-F238E27FC236}">
                    <a16:creationId xmlns:a16="http://schemas.microsoft.com/office/drawing/2014/main" id="{D4BB3C29-E301-8AB0-D70D-F1FD77AA1B1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2129" y="5005476"/>
              <a:ext cx="947064" cy="1010776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947064" cy="1010776"/>
                    </a:xfrm>
                    <a:prstGeom prst="rect">
                      <a:avLst/>
                    </a:prstGeom>
                  </am3d:spPr>
                  <am3d:camera>
                    <am3d:pos x="0" y="0" z="701393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5161955" dz="32941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76402" ay="-2276844" az="-1701421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1272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7" name="3D Model 36">
                <a:extLst>
                  <a:ext uri="{FF2B5EF4-FFF2-40B4-BE49-F238E27FC236}">
                    <a16:creationId xmlns:a16="http://schemas.microsoft.com/office/drawing/2014/main" id="{D4BB3C29-E301-8AB0-D70D-F1FD77AA1B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2129" y="5005476"/>
                <a:ext cx="947064" cy="1010776"/>
              </a:xfrm>
              <a:prstGeom prst="rect">
                <a:avLst/>
              </a:prstGeom>
            </p:spPr>
          </p:pic>
        </mc:Fallback>
      </mc:AlternateContent>
      <p:pic>
        <p:nvPicPr>
          <p:cNvPr id="40" name="Picture 39">
            <a:extLst>
              <a:ext uri="{FF2B5EF4-FFF2-40B4-BE49-F238E27FC236}">
                <a16:creationId xmlns:a16="http://schemas.microsoft.com/office/drawing/2014/main" id="{03A233A8-AC4C-C5BF-56E9-0EBB8624A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316" y="6136684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9" name="3D Model 38">
                <a:extLst>
                  <a:ext uri="{FF2B5EF4-FFF2-40B4-BE49-F238E27FC236}">
                    <a16:creationId xmlns:a16="http://schemas.microsoft.com/office/drawing/2014/main" id="{0359B3CF-EEA3-28EE-3F13-5AA044C6FE4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68748" y="6206368"/>
              <a:ext cx="1100343" cy="979048"/>
            </p:xfrm>
            <a:graphic>
              <a:graphicData uri="http://schemas.microsoft.com/office/drawing/2017/model3d">
                <am3d:model3d r:embed="rId21">
                  <am3d:spPr>
                    <a:xfrm>
                      <a:off x="0" y="0"/>
                      <a:ext cx="1100343" cy="979048"/>
                    </a:xfrm>
                    <a:prstGeom prst="rect">
                      <a:avLst/>
                    </a:prstGeom>
                  </am3d:spPr>
                  <am3d:camera>
                    <am3d:pos x="0" y="0" z="74119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2619" d="1000000"/>
                    <am3d:preTrans dx="1873814" dy="-13924865" dz="27"/>
                    <am3d:scale>
                      <am3d:sx n="1000000" d="1000000"/>
                      <am3d:sy n="1000000" d="1000000"/>
                      <am3d:sz n="1000000" d="1000000"/>
                    </am3d:scale>
                    <am3d:rot ax="2617033" ay="-2139856" az="-1743251"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15023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9" name="3D Model 38">
                <a:extLst>
                  <a:ext uri="{FF2B5EF4-FFF2-40B4-BE49-F238E27FC236}">
                    <a16:creationId xmlns:a16="http://schemas.microsoft.com/office/drawing/2014/main" id="{0359B3CF-EEA3-28EE-3F13-5AA044C6FE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068748" y="6206368"/>
                <a:ext cx="1100343" cy="979048"/>
              </a:xfrm>
              <a:prstGeom prst="rect">
                <a:avLst/>
              </a:prstGeom>
            </p:spPr>
          </p:pic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3D173D7F-5C0C-5653-BC3C-E1945FF0F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677" y="4892512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8" name="3D Model 37">
                <a:extLst>
                  <a:ext uri="{FF2B5EF4-FFF2-40B4-BE49-F238E27FC236}">
                    <a16:creationId xmlns:a16="http://schemas.microsoft.com/office/drawing/2014/main" id="{73777F81-FE18-3706-A9EB-FAD839B1CA1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67729" y="4844402"/>
              <a:ext cx="1045075" cy="1046492"/>
            </p:xfrm>
            <a:graphic>
              <a:graphicData uri="http://schemas.microsoft.com/office/drawing/2017/model3d">
                <am3d:model3d r:embed="rId23">
                  <am3d:spPr>
                    <a:xfrm>
                      <a:off x="0" y="0"/>
                      <a:ext cx="1045075" cy="1046492"/>
                    </a:xfrm>
                    <a:prstGeom prst="rect">
                      <a:avLst/>
                    </a:prstGeom>
                  </am3d:spPr>
                  <am3d:camera>
                    <am3d:pos x="0" y="0" z="778086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2643" d="1000000"/>
                    <am3d:preTrans dx="1873897" dy="-16612584" dz="27"/>
                    <am3d:scale>
                      <am3d:sx n="1000000" d="1000000"/>
                      <am3d:sy n="1000000" d="1000000"/>
                      <am3d:sz n="1000000" d="1000000"/>
                    </am3d:scale>
                    <am3d:rot ax="2478716" ay="-2159302" az="-1638833"/>
                    <am3d:postTrans dx="0" dy="0" dz="0"/>
                  </am3d:trans>
                  <am3d:raster rName="Office3DRenderer" rVer="16.0.8326">
                    <am3d:blip r:embed="rId24"/>
                  </am3d:raster>
                  <am3d:objViewport viewportSz="15361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8" name="3D Model 37">
                <a:extLst>
                  <a:ext uri="{FF2B5EF4-FFF2-40B4-BE49-F238E27FC236}">
                    <a16:creationId xmlns:a16="http://schemas.microsoft.com/office/drawing/2014/main" id="{73777F81-FE18-3706-A9EB-FAD839B1CA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167729" y="4844402"/>
                <a:ext cx="1045075" cy="1046492"/>
              </a:xfrm>
              <a:prstGeom prst="rect">
                <a:avLst/>
              </a:prstGeom>
            </p:spPr>
          </p:pic>
        </mc:Fallback>
      </mc:AlternateContent>
      <p:pic>
        <p:nvPicPr>
          <p:cNvPr id="43" name="Picture 42">
            <a:extLst>
              <a:ext uri="{FF2B5EF4-FFF2-40B4-BE49-F238E27FC236}">
                <a16:creationId xmlns:a16="http://schemas.microsoft.com/office/drawing/2014/main" id="{50D9A131-150E-5254-AE77-E639A71B9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677" y="6311534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2" name="3D Model 41">
                <a:extLst>
                  <a:ext uri="{FF2B5EF4-FFF2-40B4-BE49-F238E27FC236}">
                    <a16:creationId xmlns:a16="http://schemas.microsoft.com/office/drawing/2014/main" id="{F9CBC0D5-49E5-2A45-DAB2-94A3E0B67EA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064792" y="6258606"/>
              <a:ext cx="1330978" cy="1150063"/>
            </p:xfrm>
            <a:graphic>
              <a:graphicData uri="http://schemas.microsoft.com/office/drawing/2017/model3d">
                <am3d:model3d r:embed="rId25">
                  <am3d:spPr>
                    <a:xfrm>
                      <a:off x="0" y="0"/>
                      <a:ext cx="1330978" cy="1150063"/>
                    </a:xfrm>
                    <a:prstGeom prst="rect">
                      <a:avLst/>
                    </a:prstGeom>
                  </am3d:spPr>
                  <am3d:camera>
                    <am3d:pos x="0" y="0" z="680585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128726" d="1000000"/>
                    <am3d:preTrans dx="-934225" dy="-11957372" dz="23"/>
                    <am3d:scale>
                      <am3d:sx n="1000000" d="1000000"/>
                      <am3d:sy n="1000000" d="1000000"/>
                      <am3d:sz n="1000000" d="1000000"/>
                    </am3d:scale>
                    <am3d:rot ax="2756367" ay="-2002614" az="-1777040"/>
                    <am3d:postTrans dx="0" dy="0" dz="0"/>
                  </am3d:trans>
                  <am3d:raster rName="Office3DRenderer" rVer="16.0.8326">
                    <am3d:blip r:embed="rId26"/>
                  </am3d:raster>
                  <am3d:objViewport viewportSz="17630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2" name="3D Model 41">
                <a:extLst>
                  <a:ext uri="{FF2B5EF4-FFF2-40B4-BE49-F238E27FC236}">
                    <a16:creationId xmlns:a16="http://schemas.microsoft.com/office/drawing/2014/main" id="{F9CBC0D5-49E5-2A45-DAB2-94A3E0B67E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064792" y="6258606"/>
                <a:ext cx="1330978" cy="1150063"/>
              </a:xfrm>
              <a:prstGeom prst="rect">
                <a:avLst/>
              </a:prstGeom>
            </p:spPr>
          </p:pic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551032F0-5926-4BAF-E215-B1523A6552AB}"/>
              </a:ext>
            </a:extLst>
          </p:cNvPr>
          <p:cNvSpPr txBox="1"/>
          <p:nvPr/>
        </p:nvSpPr>
        <p:spPr>
          <a:xfrm>
            <a:off x="325141" y="6418894"/>
            <a:ext cx="17718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Players have made </a:t>
            </a:r>
            <a:r>
              <a:rPr lang="en-US" sz="1200" baseline="30000" dirty="0"/>
              <a:t>16</a:t>
            </a:r>
            <a:r>
              <a:rPr lang="en-US" sz="1200" dirty="0"/>
              <a:t>O.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D9898B-968C-2330-05DF-7C51D2C2550C}"/>
              </a:ext>
            </a:extLst>
          </p:cNvPr>
          <p:cNvSpPr txBox="1"/>
          <p:nvPr/>
        </p:nvSpPr>
        <p:spPr>
          <a:xfrm>
            <a:off x="2359263" y="5058349"/>
            <a:ext cx="2669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Since </a:t>
            </a:r>
            <a:r>
              <a:rPr lang="en-US" sz="1200" baseline="30000" dirty="0"/>
              <a:t>16</a:t>
            </a:r>
            <a:r>
              <a:rPr lang="en-US" sz="1200" dirty="0"/>
              <a:t>O has 8 protons and 8 neutrons, Orange chooses to place the magic number which closes the shells.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BF00416-EB47-F2E7-330C-EFC336A0103F}"/>
              </a:ext>
            </a:extLst>
          </p:cNvPr>
          <p:cNvSpPr txBox="1"/>
          <p:nvPr/>
        </p:nvSpPr>
        <p:spPr>
          <a:xfrm>
            <a:off x="4992841" y="5292115"/>
            <a:ext cx="2669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3a. Green excites a proton from below the closed shell. IS ALLOWED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E2F0AF9-CFD2-917E-AC6E-613F747655C4}"/>
              </a:ext>
            </a:extLst>
          </p:cNvPr>
          <p:cNvSpPr txBox="1"/>
          <p:nvPr/>
        </p:nvSpPr>
        <p:spPr>
          <a:xfrm>
            <a:off x="4915009" y="6649791"/>
            <a:ext cx="28327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3b. Green places a proton below the magic number, inside the closed shell. This IS NOT ALLOWED. Once a shell is closed, you cannot add any more nucleons unless one has been excited outside the closure.</a:t>
            </a: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9401FCDE-329E-909B-3244-903CC6C38C69}"/>
              </a:ext>
            </a:extLst>
          </p:cNvPr>
          <p:cNvSpPr/>
          <p:nvPr/>
        </p:nvSpPr>
        <p:spPr>
          <a:xfrm rot="10800000" flipH="1" flipV="1">
            <a:off x="1086802" y="5606714"/>
            <a:ext cx="1978754" cy="1363617"/>
          </a:xfrm>
          <a:prstGeom prst="arc">
            <a:avLst>
              <a:gd name="adj1" fmla="val 18219587"/>
              <a:gd name="adj2" fmla="val 2102749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335D0F21-C7E5-7D06-C3CF-9F4DC4D5093F}"/>
              </a:ext>
            </a:extLst>
          </p:cNvPr>
          <p:cNvSpPr/>
          <p:nvPr/>
        </p:nvSpPr>
        <p:spPr>
          <a:xfrm>
            <a:off x="4059535" y="5777802"/>
            <a:ext cx="3537020" cy="231113"/>
          </a:xfrm>
          <a:custGeom>
            <a:avLst/>
            <a:gdLst>
              <a:gd name="connsiteX0" fmla="*/ 0 w 3537020"/>
              <a:gd name="connsiteY0" fmla="*/ 231112 h 231112"/>
              <a:gd name="connsiteX1" fmla="*/ 502418 w 3537020"/>
              <a:gd name="connsiteY1" fmla="*/ 150725 h 231112"/>
              <a:gd name="connsiteX2" fmla="*/ 2080009 w 3537020"/>
              <a:gd name="connsiteY2" fmla="*/ 110532 h 231112"/>
              <a:gd name="connsiteX3" fmla="*/ 3165231 w 3537020"/>
              <a:gd name="connsiteY3" fmla="*/ 100484 h 231112"/>
              <a:gd name="connsiteX4" fmla="*/ 3537020 w 3537020"/>
              <a:gd name="connsiteY4" fmla="*/ 0 h 23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7020" h="231112">
                <a:moveTo>
                  <a:pt x="0" y="231112"/>
                </a:moveTo>
                <a:cubicBezTo>
                  <a:pt x="77875" y="200967"/>
                  <a:pt x="155750" y="170822"/>
                  <a:pt x="502418" y="150725"/>
                </a:cubicBezTo>
                <a:cubicBezTo>
                  <a:pt x="849086" y="130628"/>
                  <a:pt x="2080009" y="110532"/>
                  <a:pt x="2080009" y="110532"/>
                </a:cubicBezTo>
                <a:lnTo>
                  <a:pt x="3165231" y="100484"/>
                </a:lnTo>
                <a:cubicBezTo>
                  <a:pt x="3408066" y="82062"/>
                  <a:pt x="3472543" y="41031"/>
                  <a:pt x="3537020" y="0"/>
                </a:cubicBezTo>
              </a:path>
            </a:pathLst>
          </a:cu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D480755E-2747-F52B-A00E-33519D5F0DE3}"/>
              </a:ext>
            </a:extLst>
          </p:cNvPr>
          <p:cNvSpPr/>
          <p:nvPr/>
        </p:nvSpPr>
        <p:spPr>
          <a:xfrm>
            <a:off x="4089680" y="6018539"/>
            <a:ext cx="3677697" cy="754050"/>
          </a:xfrm>
          <a:custGeom>
            <a:avLst/>
            <a:gdLst>
              <a:gd name="connsiteX0" fmla="*/ 0 w 3677697"/>
              <a:gd name="connsiteY0" fmla="*/ 20268 h 683459"/>
              <a:gd name="connsiteX1" fmla="*/ 381837 w 3677697"/>
              <a:gd name="connsiteY1" fmla="*/ 171 h 683459"/>
              <a:gd name="connsiteX2" fmla="*/ 1195754 w 3677697"/>
              <a:gd name="connsiteY2" fmla="*/ 30316 h 683459"/>
              <a:gd name="connsiteX3" fmla="*/ 2260879 w 3677697"/>
              <a:gd name="connsiteY3" fmla="*/ 90607 h 683459"/>
              <a:gd name="connsiteX4" fmla="*/ 3064747 w 3677697"/>
              <a:gd name="connsiteY4" fmla="*/ 231283 h 683459"/>
              <a:gd name="connsiteX5" fmla="*/ 3446585 w 3677697"/>
              <a:gd name="connsiteY5" fmla="*/ 432250 h 683459"/>
              <a:gd name="connsiteX6" fmla="*/ 3677697 w 3677697"/>
              <a:gd name="connsiteY6" fmla="*/ 683459 h 683459"/>
              <a:gd name="connsiteX0" fmla="*/ 0 w 3677697"/>
              <a:gd name="connsiteY0" fmla="*/ 34363 h 697554"/>
              <a:gd name="connsiteX1" fmla="*/ 381837 w 3677697"/>
              <a:gd name="connsiteY1" fmla="*/ 14266 h 697554"/>
              <a:gd name="connsiteX2" fmla="*/ 1195754 w 3677697"/>
              <a:gd name="connsiteY2" fmla="*/ 44411 h 697554"/>
              <a:gd name="connsiteX3" fmla="*/ 2069960 w 3677697"/>
              <a:gd name="connsiteY3" fmla="*/ 486539 h 697554"/>
              <a:gd name="connsiteX4" fmla="*/ 3064747 w 3677697"/>
              <a:gd name="connsiteY4" fmla="*/ 245378 h 697554"/>
              <a:gd name="connsiteX5" fmla="*/ 3446585 w 3677697"/>
              <a:gd name="connsiteY5" fmla="*/ 446345 h 697554"/>
              <a:gd name="connsiteX6" fmla="*/ 3677697 w 3677697"/>
              <a:gd name="connsiteY6" fmla="*/ 697554 h 697554"/>
              <a:gd name="connsiteX0" fmla="*/ 0 w 3677697"/>
              <a:gd name="connsiteY0" fmla="*/ 34363 h 697554"/>
              <a:gd name="connsiteX1" fmla="*/ 381837 w 3677697"/>
              <a:gd name="connsiteY1" fmla="*/ 14266 h 697554"/>
              <a:gd name="connsiteX2" fmla="*/ 1195754 w 3677697"/>
              <a:gd name="connsiteY2" fmla="*/ 44411 h 697554"/>
              <a:gd name="connsiteX3" fmla="*/ 2069960 w 3677697"/>
              <a:gd name="connsiteY3" fmla="*/ 486539 h 697554"/>
              <a:gd name="connsiteX4" fmla="*/ 3024554 w 3677697"/>
              <a:gd name="connsiteY4" fmla="*/ 486539 h 697554"/>
              <a:gd name="connsiteX5" fmla="*/ 3446585 w 3677697"/>
              <a:gd name="connsiteY5" fmla="*/ 446345 h 697554"/>
              <a:gd name="connsiteX6" fmla="*/ 3677697 w 3677697"/>
              <a:gd name="connsiteY6" fmla="*/ 697554 h 697554"/>
              <a:gd name="connsiteX0" fmla="*/ 0 w 3677697"/>
              <a:gd name="connsiteY0" fmla="*/ 34363 h 697554"/>
              <a:gd name="connsiteX1" fmla="*/ 381837 w 3677697"/>
              <a:gd name="connsiteY1" fmla="*/ 14266 h 697554"/>
              <a:gd name="connsiteX2" fmla="*/ 1195754 w 3677697"/>
              <a:gd name="connsiteY2" fmla="*/ 44411 h 697554"/>
              <a:gd name="connsiteX3" fmla="*/ 2069960 w 3677697"/>
              <a:gd name="connsiteY3" fmla="*/ 486539 h 697554"/>
              <a:gd name="connsiteX4" fmla="*/ 3024554 w 3677697"/>
              <a:gd name="connsiteY4" fmla="*/ 486539 h 697554"/>
              <a:gd name="connsiteX5" fmla="*/ 3396343 w 3677697"/>
              <a:gd name="connsiteY5" fmla="*/ 546829 h 697554"/>
              <a:gd name="connsiteX6" fmla="*/ 3677697 w 3677697"/>
              <a:gd name="connsiteY6" fmla="*/ 697554 h 697554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96343 w 3677697"/>
              <a:gd name="connsiteY5" fmla="*/ 546829 h 747796"/>
              <a:gd name="connsiteX6" fmla="*/ 3677697 w 3677697"/>
              <a:gd name="connsiteY6" fmla="*/ 747796 h 747796"/>
              <a:gd name="connsiteX0" fmla="*/ 0 w 3790613"/>
              <a:gd name="connsiteY0" fmla="*/ 34363 h 747796"/>
              <a:gd name="connsiteX1" fmla="*/ 381837 w 3790613"/>
              <a:gd name="connsiteY1" fmla="*/ 14266 h 747796"/>
              <a:gd name="connsiteX2" fmla="*/ 1195754 w 3790613"/>
              <a:gd name="connsiteY2" fmla="*/ 44411 h 747796"/>
              <a:gd name="connsiteX3" fmla="*/ 2069960 w 3790613"/>
              <a:gd name="connsiteY3" fmla="*/ 486539 h 747796"/>
              <a:gd name="connsiteX4" fmla="*/ 3024554 w 3790613"/>
              <a:gd name="connsiteY4" fmla="*/ 486539 h 747796"/>
              <a:gd name="connsiteX5" fmla="*/ 3396343 w 3790613"/>
              <a:gd name="connsiteY5" fmla="*/ 546829 h 747796"/>
              <a:gd name="connsiteX6" fmla="*/ 3677697 w 3790613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96343 w 3677697"/>
              <a:gd name="connsiteY5" fmla="*/ 546829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86295 w 3677697"/>
              <a:gd name="connsiteY5" fmla="*/ 516684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86295 w 3677697"/>
              <a:gd name="connsiteY5" fmla="*/ 516684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86295 w 3677697"/>
              <a:gd name="connsiteY5" fmla="*/ 516684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86295 w 3677697"/>
              <a:gd name="connsiteY5" fmla="*/ 516684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677697 w 3677697"/>
              <a:gd name="connsiteY5" fmla="*/ 747796 h 747796"/>
              <a:gd name="connsiteX0" fmla="*/ 0 w 3677697"/>
              <a:gd name="connsiteY0" fmla="*/ 2905 h 756531"/>
              <a:gd name="connsiteX1" fmla="*/ 381837 w 3677697"/>
              <a:gd name="connsiteY1" fmla="*/ 23001 h 756531"/>
              <a:gd name="connsiteX2" fmla="*/ 1195754 w 3677697"/>
              <a:gd name="connsiteY2" fmla="*/ 53146 h 756531"/>
              <a:gd name="connsiteX3" fmla="*/ 2069960 w 3677697"/>
              <a:gd name="connsiteY3" fmla="*/ 495274 h 756531"/>
              <a:gd name="connsiteX4" fmla="*/ 3024554 w 3677697"/>
              <a:gd name="connsiteY4" fmla="*/ 495274 h 756531"/>
              <a:gd name="connsiteX5" fmla="*/ 3677697 w 3677697"/>
              <a:gd name="connsiteY5" fmla="*/ 756531 h 756531"/>
              <a:gd name="connsiteX0" fmla="*/ 0 w 3677697"/>
              <a:gd name="connsiteY0" fmla="*/ 341 h 753967"/>
              <a:gd name="connsiteX1" fmla="*/ 542611 w 3677697"/>
              <a:gd name="connsiteY1" fmla="*/ 251549 h 753967"/>
              <a:gd name="connsiteX2" fmla="*/ 1195754 w 3677697"/>
              <a:gd name="connsiteY2" fmla="*/ 50582 h 753967"/>
              <a:gd name="connsiteX3" fmla="*/ 2069960 w 3677697"/>
              <a:gd name="connsiteY3" fmla="*/ 492710 h 753967"/>
              <a:gd name="connsiteX4" fmla="*/ 3024554 w 3677697"/>
              <a:gd name="connsiteY4" fmla="*/ 492710 h 753967"/>
              <a:gd name="connsiteX5" fmla="*/ 3677697 w 3677697"/>
              <a:gd name="connsiteY5" fmla="*/ 753967 h 753967"/>
              <a:gd name="connsiteX0" fmla="*/ 0 w 3677697"/>
              <a:gd name="connsiteY0" fmla="*/ 424 h 754050"/>
              <a:gd name="connsiteX1" fmla="*/ 542611 w 3677697"/>
              <a:gd name="connsiteY1" fmla="*/ 251632 h 754050"/>
              <a:gd name="connsiteX2" fmla="*/ 1185705 w 3677697"/>
              <a:gd name="connsiteY2" fmla="*/ 362164 h 754050"/>
              <a:gd name="connsiteX3" fmla="*/ 2069960 w 3677697"/>
              <a:gd name="connsiteY3" fmla="*/ 492793 h 754050"/>
              <a:gd name="connsiteX4" fmla="*/ 3024554 w 3677697"/>
              <a:gd name="connsiteY4" fmla="*/ 492793 h 754050"/>
              <a:gd name="connsiteX5" fmla="*/ 3677697 w 3677697"/>
              <a:gd name="connsiteY5" fmla="*/ 754050 h 7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7697" h="754050">
                <a:moveTo>
                  <a:pt x="0" y="424"/>
                </a:moveTo>
                <a:cubicBezTo>
                  <a:pt x="91272" y="-10462"/>
                  <a:pt x="344993" y="191342"/>
                  <a:pt x="542611" y="251632"/>
                </a:cubicBezTo>
                <a:cubicBezTo>
                  <a:pt x="740229" y="311922"/>
                  <a:pt x="931147" y="321971"/>
                  <a:pt x="1185705" y="362164"/>
                </a:cubicBezTo>
                <a:cubicBezTo>
                  <a:pt x="1440263" y="402357"/>
                  <a:pt x="1763485" y="471021"/>
                  <a:pt x="2069960" y="492793"/>
                </a:cubicBezTo>
                <a:cubicBezTo>
                  <a:pt x="2376435" y="514565"/>
                  <a:pt x="2756598" y="449250"/>
                  <a:pt x="3024554" y="492793"/>
                </a:cubicBezTo>
                <a:cubicBezTo>
                  <a:pt x="3292510" y="536336"/>
                  <a:pt x="3541626" y="699622"/>
                  <a:pt x="3677697" y="754050"/>
                </a:cubicBezTo>
              </a:path>
            </a:pathLst>
          </a:custGeom>
          <a:noFill/>
          <a:ln w="1905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284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18BFC6-F6B0-148C-DEAD-E7F88EEA53B6}"/>
              </a:ext>
            </a:extLst>
          </p:cNvPr>
          <p:cNvSpPr txBox="1"/>
          <p:nvPr/>
        </p:nvSpPr>
        <p:spPr>
          <a:xfrm>
            <a:off x="-93853" y="52126"/>
            <a:ext cx="287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Blue player places a proton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9A3B5-2A25-2A18-03A3-E60E61654D9D}"/>
              </a:ext>
            </a:extLst>
          </p:cNvPr>
          <p:cNvSpPr txBox="1"/>
          <p:nvPr/>
        </p:nvSpPr>
        <p:spPr>
          <a:xfrm>
            <a:off x="2544928" y="52128"/>
            <a:ext cx="288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Orange player can place a proton or neutron (chooses proton)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AEFDDD-1CEC-B580-CC68-4C4517435BC3}"/>
              </a:ext>
            </a:extLst>
          </p:cNvPr>
          <p:cNvSpPr txBox="1"/>
          <p:nvPr/>
        </p:nvSpPr>
        <p:spPr>
          <a:xfrm>
            <a:off x="7234930" y="809646"/>
            <a:ext cx="2770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4. Black player can either excite a block or add a new one. Chooses to add a neutron.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87375-5589-2006-EE98-EF69DFC22A37}"/>
              </a:ext>
            </a:extLst>
          </p:cNvPr>
          <p:cNvSpPr txBox="1"/>
          <p:nvPr/>
        </p:nvSpPr>
        <p:spPr>
          <a:xfrm>
            <a:off x="372464" y="1980462"/>
            <a:ext cx="4704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Green player can either: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9CE8AE-BBA9-8306-B58D-94F896A4CD4E}"/>
              </a:ext>
            </a:extLst>
          </p:cNvPr>
          <p:cNvSpPr/>
          <p:nvPr/>
        </p:nvSpPr>
        <p:spPr>
          <a:xfrm>
            <a:off x="13197" y="-15800"/>
            <a:ext cx="2652072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744815-DEB6-08FF-956A-0799060ADD16}"/>
              </a:ext>
            </a:extLst>
          </p:cNvPr>
          <p:cNvSpPr/>
          <p:nvPr/>
        </p:nvSpPr>
        <p:spPr>
          <a:xfrm>
            <a:off x="2668697" y="-15800"/>
            <a:ext cx="2652072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D02E6E-3BFF-B934-737D-86722DE189D9}"/>
              </a:ext>
            </a:extLst>
          </p:cNvPr>
          <p:cNvSpPr/>
          <p:nvPr/>
        </p:nvSpPr>
        <p:spPr>
          <a:xfrm>
            <a:off x="13198" y="1973983"/>
            <a:ext cx="5307572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D85AE7-48C6-4668-E129-03783162049A}"/>
              </a:ext>
            </a:extLst>
          </p:cNvPr>
          <p:cNvSpPr/>
          <p:nvPr/>
        </p:nvSpPr>
        <p:spPr>
          <a:xfrm>
            <a:off x="7177243" y="790399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4675AC3-16F6-B1F7-9FBD-C44EAA27E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2190" y="446475"/>
            <a:ext cx="2855211" cy="150847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13BE2A9A-9C29-51D0-2EC7-5282E5E182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8325380"/>
                  </p:ext>
                </p:extLst>
              </p:nvPr>
            </p:nvGraphicFramePr>
            <p:xfrm>
              <a:off x="813691" y="574551"/>
              <a:ext cx="930742" cy="91553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30742" cy="915538"/>
                    </a:xfrm>
                    <a:prstGeom prst="rect">
                      <a:avLst/>
                    </a:prstGeom>
                  </am3d:spPr>
                  <am3d:camera>
                    <am3d:pos x="0" y="0" z="68546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6331455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163574" ay="-2075104" az="-134733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507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13BE2A9A-9C29-51D0-2EC7-5282E5E182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3691" y="574551"/>
                <a:ext cx="930742" cy="915538"/>
              </a:xfrm>
              <a:prstGeom prst="rect">
                <a:avLst/>
              </a:prstGeom>
            </p:spPr>
          </p:pic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DAA37198-F6D3-0543-43A9-EF71E9430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903" y="450962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>
                <a:extLst>
                  <a:ext uri="{FF2B5EF4-FFF2-40B4-BE49-F238E27FC236}">
                    <a16:creationId xmlns:a16="http://schemas.microsoft.com/office/drawing/2014/main" id="{5D70463A-936B-C976-9F09-00BBBAE618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2679693"/>
                  </p:ext>
                </p:extLst>
              </p:nvPr>
            </p:nvGraphicFramePr>
            <p:xfrm>
              <a:off x="3507364" y="623892"/>
              <a:ext cx="853693" cy="88824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853693" cy="888242"/>
                    </a:xfrm>
                    <a:prstGeom prst="rect">
                      <a:avLst/>
                    </a:prstGeom>
                  </am3d:spPr>
                  <am3d:camera>
                    <am3d:pos x="0" y="0" z="68546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6331455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720715" ay="-2351503" az="-195610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705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>
                <a:extLst>
                  <a:ext uri="{FF2B5EF4-FFF2-40B4-BE49-F238E27FC236}">
                    <a16:creationId xmlns:a16="http://schemas.microsoft.com/office/drawing/2014/main" id="{5D70463A-936B-C976-9F09-00BBBAE618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07364" y="623892"/>
                <a:ext cx="853693" cy="888242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86D9B96D-80D1-1FD7-732D-8927E1874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106" y="2461164"/>
            <a:ext cx="2855211" cy="150847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C7B979A-A330-8F20-2F15-72297718E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530" y="1285721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6" name="3D Model 45">
                <a:extLst>
                  <a:ext uri="{FF2B5EF4-FFF2-40B4-BE49-F238E27FC236}">
                    <a16:creationId xmlns:a16="http://schemas.microsoft.com/office/drawing/2014/main" id="{2440E89A-7B6E-56A1-F335-77202A39CA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2360277"/>
                  </p:ext>
                </p:extLst>
              </p:nvPr>
            </p:nvGraphicFramePr>
            <p:xfrm>
              <a:off x="910559" y="2839410"/>
              <a:ext cx="932782" cy="73837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932782" cy="738373"/>
                    </a:xfrm>
                    <a:prstGeom prst="rect">
                      <a:avLst/>
                    </a:prstGeom>
                  </am3d:spPr>
                  <am3d:camera>
                    <am3d:pos x="0" y="0" z="616129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225990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798378" ay="2147266" az="1906067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0728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6" name="3D Model 45">
                <a:extLst>
                  <a:ext uri="{FF2B5EF4-FFF2-40B4-BE49-F238E27FC236}">
                    <a16:creationId xmlns:a16="http://schemas.microsoft.com/office/drawing/2014/main" id="{2440E89A-7B6E-56A1-F335-77202A39CA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0559" y="2839410"/>
                <a:ext cx="932782" cy="738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8" name="3D Model 47">
                <a:extLst>
                  <a:ext uri="{FF2B5EF4-FFF2-40B4-BE49-F238E27FC236}">
                    <a16:creationId xmlns:a16="http://schemas.microsoft.com/office/drawing/2014/main" id="{7C26C8BC-EDAA-B907-9B45-FD1F158BC9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2650990"/>
                  </p:ext>
                </p:extLst>
              </p:nvPr>
            </p:nvGraphicFramePr>
            <p:xfrm>
              <a:off x="8148316" y="1549495"/>
              <a:ext cx="1037112" cy="810331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037112" cy="810331"/>
                    </a:xfrm>
                    <a:prstGeom prst="rect">
                      <a:avLst/>
                    </a:prstGeom>
                  </am3d:spPr>
                  <am3d:camera>
                    <am3d:pos x="0" y="0" z="616129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225990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605682" ay="2118947" az="1721265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1973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8" name="3D Model 47">
                <a:extLst>
                  <a:ext uri="{FF2B5EF4-FFF2-40B4-BE49-F238E27FC236}">
                    <a16:creationId xmlns:a16="http://schemas.microsoft.com/office/drawing/2014/main" id="{7C26C8BC-EDAA-B907-9B45-FD1F158BC9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48316" y="1549495"/>
                <a:ext cx="1037112" cy="810331"/>
              </a:xfrm>
              <a:prstGeom prst="rect">
                <a:avLst/>
              </a:prstGeom>
            </p:spPr>
          </p:pic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9FD298B8-6E23-EBA1-7AF9-6DD86DABF7EA}"/>
              </a:ext>
            </a:extLst>
          </p:cNvPr>
          <p:cNvSpPr txBox="1"/>
          <p:nvPr/>
        </p:nvSpPr>
        <p:spPr>
          <a:xfrm>
            <a:off x="7095191" y="5450898"/>
            <a:ext cx="2770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5. Blue Player can excite a block, add a block or fill the magic number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3D428A-FB6E-8580-90D6-79462377F783}"/>
              </a:ext>
            </a:extLst>
          </p:cNvPr>
          <p:cNvSpPr/>
          <p:nvPr/>
        </p:nvSpPr>
        <p:spPr>
          <a:xfrm>
            <a:off x="5617680" y="5440222"/>
            <a:ext cx="5762316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F2677EB-8841-C170-6A52-3B86FE3C3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967" y="5941608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3" name="3D Model 52">
                <a:extLst>
                  <a:ext uri="{FF2B5EF4-FFF2-40B4-BE49-F238E27FC236}">
                    <a16:creationId xmlns:a16="http://schemas.microsoft.com/office/drawing/2014/main" id="{070F2F5F-3DF5-1E6D-A75A-A1B76D0666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0708299"/>
                  </p:ext>
                </p:extLst>
              </p:nvPr>
            </p:nvGraphicFramePr>
            <p:xfrm>
              <a:off x="6641902" y="6264683"/>
              <a:ext cx="906576" cy="717320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906576" cy="717320"/>
                    </a:xfrm>
                    <a:prstGeom prst="rect">
                      <a:avLst/>
                    </a:prstGeom>
                  </am3d:spPr>
                  <am3d:camera>
                    <am3d:pos x="0" y="0" z="620525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757374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323529" ay="1881153" az="1358810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0801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3" name="3D Model 52">
                <a:extLst>
                  <a:ext uri="{FF2B5EF4-FFF2-40B4-BE49-F238E27FC236}">
                    <a16:creationId xmlns:a16="http://schemas.microsoft.com/office/drawing/2014/main" id="{070F2F5F-3DF5-1E6D-A75A-A1B76D0666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41902" y="6264683"/>
                <a:ext cx="906576" cy="717320"/>
              </a:xfrm>
              <a:prstGeom prst="rect">
                <a:avLst/>
              </a:prstGeom>
            </p:spPr>
          </p:pic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A521A4F5-7A17-F311-0972-510828B29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481" y="5941608"/>
            <a:ext cx="2855210" cy="150847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865FB73-FE29-4FB4-D060-D2055A64C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903" y="2457068"/>
            <a:ext cx="2855210" cy="150847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71CDE30D-E6D2-EB1E-8938-894A491E64B9}"/>
              </a:ext>
            </a:extLst>
          </p:cNvPr>
          <p:cNvSpPr txBox="1"/>
          <p:nvPr/>
        </p:nvSpPr>
        <p:spPr>
          <a:xfrm>
            <a:off x="3018617" y="2250520"/>
            <a:ext cx="1902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b. Excite an existing block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6DAA3A0-AB61-59E8-CEB3-EAE5564F99BA}"/>
              </a:ext>
            </a:extLst>
          </p:cNvPr>
          <p:cNvSpPr txBox="1"/>
          <p:nvPr/>
        </p:nvSpPr>
        <p:spPr>
          <a:xfrm>
            <a:off x="47117" y="2253358"/>
            <a:ext cx="2729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a. Add a new block (type of their choice)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0" name="3D Model 59">
                <a:extLst>
                  <a:ext uri="{FF2B5EF4-FFF2-40B4-BE49-F238E27FC236}">
                    <a16:creationId xmlns:a16="http://schemas.microsoft.com/office/drawing/2014/main" id="{A5B7DA55-3159-A87C-F568-ABD9F9E9F4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3218976"/>
                  </p:ext>
                </p:extLst>
              </p:nvPr>
            </p:nvGraphicFramePr>
            <p:xfrm>
              <a:off x="3514658" y="2409094"/>
              <a:ext cx="937329" cy="1080025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937329" cy="1080025"/>
                    </a:xfrm>
                    <a:prstGeom prst="rect">
                      <a:avLst/>
                    </a:prstGeom>
                  </am3d:spPr>
                  <am3d:camera>
                    <am3d:pos x="0" y="0" z="703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64343" d="1000000"/>
                    <am3d:preTrans dx="1326529" dy="-11068828" dz="204"/>
                    <am3d:scale>
                      <am3d:sx n="1000000" d="1000000"/>
                      <am3d:sy n="1000000" d="1000000"/>
                      <am3d:sz n="1000000" d="1000000"/>
                    </am3d:scale>
                    <am3d:rot ax="8461477" ay="-2631440" az="-904354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1422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0" name="3D Model 59">
                <a:extLst>
                  <a:ext uri="{FF2B5EF4-FFF2-40B4-BE49-F238E27FC236}">
                    <a16:creationId xmlns:a16="http://schemas.microsoft.com/office/drawing/2014/main" id="{A5B7DA55-3159-A87C-F568-ABD9F9E9F4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14658" y="2409094"/>
                <a:ext cx="937329" cy="1080025"/>
              </a:xfrm>
              <a:prstGeom prst="rect">
                <a:avLst/>
              </a:prstGeom>
            </p:spPr>
          </p:pic>
        </mc:Fallback>
      </mc:AlternateContent>
      <p:sp>
        <p:nvSpPr>
          <p:cNvPr id="61" name="Arrow: Right 60">
            <a:extLst>
              <a:ext uri="{FF2B5EF4-FFF2-40B4-BE49-F238E27FC236}">
                <a16:creationId xmlns:a16="http://schemas.microsoft.com/office/drawing/2014/main" id="{AECA1659-ACE8-6433-7578-2C9E479070C7}"/>
              </a:ext>
            </a:extLst>
          </p:cNvPr>
          <p:cNvSpPr/>
          <p:nvPr/>
        </p:nvSpPr>
        <p:spPr>
          <a:xfrm rot="2093442">
            <a:off x="226630" y="461865"/>
            <a:ext cx="291188" cy="153322"/>
          </a:xfrm>
          <a:prstGeom prst="rightArrow">
            <a:avLst/>
          </a:prstGeom>
          <a:solidFill>
            <a:srgbClr val="1E4C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F57EDE69-7A17-CEBD-1737-702CDB09603C}"/>
              </a:ext>
            </a:extLst>
          </p:cNvPr>
          <p:cNvSpPr/>
          <p:nvPr/>
        </p:nvSpPr>
        <p:spPr>
          <a:xfrm rot="8509955">
            <a:off x="4773986" y="522503"/>
            <a:ext cx="291188" cy="153322"/>
          </a:xfrm>
          <a:prstGeom prst="rightArrow">
            <a:avLst/>
          </a:prstGeom>
          <a:solidFill>
            <a:srgbClr val="D56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8AF41D78-7A31-C679-FE5C-31E2D6389F37}"/>
              </a:ext>
            </a:extLst>
          </p:cNvPr>
          <p:cNvSpPr/>
          <p:nvPr/>
        </p:nvSpPr>
        <p:spPr>
          <a:xfrm rot="13439451">
            <a:off x="2279021" y="3730521"/>
            <a:ext cx="291188" cy="153322"/>
          </a:xfrm>
          <a:prstGeom prst="rightArrow">
            <a:avLst/>
          </a:prstGeom>
          <a:solidFill>
            <a:srgbClr val="4D8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0CD306F0-DE7B-BA94-324B-ACE7FE980F34}"/>
              </a:ext>
            </a:extLst>
          </p:cNvPr>
          <p:cNvSpPr/>
          <p:nvPr/>
        </p:nvSpPr>
        <p:spPr>
          <a:xfrm rot="18952816">
            <a:off x="4143221" y="3690937"/>
            <a:ext cx="291188" cy="153322"/>
          </a:xfrm>
          <a:prstGeom prst="rightArrow">
            <a:avLst/>
          </a:prstGeom>
          <a:solidFill>
            <a:srgbClr val="4D8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FC3A741-AA9C-39C3-4FF2-008B4FC568BD}"/>
              </a:ext>
            </a:extLst>
          </p:cNvPr>
          <p:cNvSpPr txBox="1"/>
          <p:nvPr/>
        </p:nvSpPr>
        <p:spPr>
          <a:xfrm>
            <a:off x="368870" y="3980212"/>
            <a:ext cx="4704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Black player can either: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EDF405A-D2FF-BF27-D905-B3CE56F80B68}"/>
              </a:ext>
            </a:extLst>
          </p:cNvPr>
          <p:cNvSpPr/>
          <p:nvPr/>
        </p:nvSpPr>
        <p:spPr>
          <a:xfrm>
            <a:off x="9604" y="3973733"/>
            <a:ext cx="5307572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E9D268DD-2058-EF05-D68D-A858788E4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699" y="4460914"/>
            <a:ext cx="2855211" cy="150847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8" name="3D Model 67">
                <a:extLst>
                  <a:ext uri="{FF2B5EF4-FFF2-40B4-BE49-F238E27FC236}">
                    <a16:creationId xmlns:a16="http://schemas.microsoft.com/office/drawing/2014/main" id="{85961ECC-E019-2A0A-F6A6-755B9ACDA8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1809276"/>
                  </p:ext>
                </p:extLst>
              </p:nvPr>
            </p:nvGraphicFramePr>
            <p:xfrm>
              <a:off x="906965" y="4839160"/>
              <a:ext cx="932782" cy="73837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932782" cy="738373"/>
                    </a:xfrm>
                    <a:prstGeom prst="rect">
                      <a:avLst/>
                    </a:prstGeom>
                  </am3d:spPr>
                  <am3d:camera>
                    <am3d:pos x="0" y="0" z="616129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225990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798378" ay="2147266" az="1906067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0728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8" name="3D Model 67">
                <a:extLst>
                  <a:ext uri="{FF2B5EF4-FFF2-40B4-BE49-F238E27FC236}">
                    <a16:creationId xmlns:a16="http://schemas.microsoft.com/office/drawing/2014/main" id="{85961ECC-E019-2A0A-F6A6-755B9ACDA8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6965" y="4839160"/>
                <a:ext cx="932782" cy="738373"/>
              </a:xfrm>
              <a:prstGeom prst="rect">
                <a:avLst/>
              </a:prstGeom>
            </p:spPr>
          </p:pic>
        </mc:Fallback>
      </mc:AlternateContent>
      <p:pic>
        <p:nvPicPr>
          <p:cNvPr id="69" name="Picture 68">
            <a:extLst>
              <a:ext uri="{FF2B5EF4-FFF2-40B4-BE49-F238E27FC236}">
                <a16:creationId xmlns:a16="http://schemas.microsoft.com/office/drawing/2014/main" id="{F9812681-E8DE-E6DF-E3B4-F800A2095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309" y="4456819"/>
            <a:ext cx="2855210" cy="1508471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DCF06656-4561-D032-3542-4731AEE1564F}"/>
              </a:ext>
            </a:extLst>
          </p:cNvPr>
          <p:cNvSpPr txBox="1"/>
          <p:nvPr/>
        </p:nvSpPr>
        <p:spPr>
          <a:xfrm>
            <a:off x="3015023" y="4250270"/>
            <a:ext cx="1902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b. Excite an existing block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F98200B-2E06-35CE-B80C-DBC48A49584D}"/>
              </a:ext>
            </a:extLst>
          </p:cNvPr>
          <p:cNvSpPr txBox="1"/>
          <p:nvPr/>
        </p:nvSpPr>
        <p:spPr>
          <a:xfrm>
            <a:off x="43524" y="4253108"/>
            <a:ext cx="2729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a. Add a new block (type of their choice)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2" name="3D Model 71">
                <a:extLst>
                  <a:ext uri="{FF2B5EF4-FFF2-40B4-BE49-F238E27FC236}">
                    <a16:creationId xmlns:a16="http://schemas.microsoft.com/office/drawing/2014/main" id="{136D52A8-8183-35A6-3826-95A5AC5684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1393517"/>
                  </p:ext>
                </p:extLst>
              </p:nvPr>
            </p:nvGraphicFramePr>
            <p:xfrm>
              <a:off x="3511064" y="4408843"/>
              <a:ext cx="937329" cy="1080025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937329" cy="1080025"/>
                    </a:xfrm>
                    <a:prstGeom prst="rect">
                      <a:avLst/>
                    </a:prstGeom>
                  </am3d:spPr>
                  <am3d:camera>
                    <am3d:pos x="0" y="0" z="703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64343" d="1000000"/>
                    <am3d:preTrans dx="1326529" dy="-11068828" dz="204"/>
                    <am3d:scale>
                      <am3d:sx n="1000000" d="1000000"/>
                      <am3d:sy n="1000000" d="1000000"/>
                      <am3d:sz n="1000000" d="1000000"/>
                    </am3d:scale>
                    <am3d:rot ax="8461477" ay="-2631440" az="-904354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1422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2" name="3D Model 71">
                <a:extLst>
                  <a:ext uri="{FF2B5EF4-FFF2-40B4-BE49-F238E27FC236}">
                    <a16:creationId xmlns:a16="http://schemas.microsoft.com/office/drawing/2014/main" id="{136D52A8-8183-35A6-3826-95A5AC5684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11064" y="4408843"/>
                <a:ext cx="937329" cy="1080025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Arrow: Right 73">
            <a:extLst>
              <a:ext uri="{FF2B5EF4-FFF2-40B4-BE49-F238E27FC236}">
                <a16:creationId xmlns:a16="http://schemas.microsoft.com/office/drawing/2014/main" id="{2D5DC7A8-8392-3F88-4B18-062C522A9278}"/>
              </a:ext>
            </a:extLst>
          </p:cNvPr>
          <p:cNvSpPr/>
          <p:nvPr/>
        </p:nvSpPr>
        <p:spPr>
          <a:xfrm rot="18952816">
            <a:off x="179046" y="5646790"/>
            <a:ext cx="291188" cy="15332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0B06F4B0-FBA1-30BE-DB23-B0E1A7C43CB3}"/>
              </a:ext>
            </a:extLst>
          </p:cNvPr>
          <p:cNvSpPr/>
          <p:nvPr/>
        </p:nvSpPr>
        <p:spPr>
          <a:xfrm rot="18952816">
            <a:off x="2801136" y="5641159"/>
            <a:ext cx="291188" cy="15332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86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763774F-533B-FADD-B601-2B0BC96B6CDF}"/>
              </a:ext>
            </a:extLst>
          </p:cNvPr>
          <p:cNvGrpSpPr/>
          <p:nvPr/>
        </p:nvGrpSpPr>
        <p:grpSpPr>
          <a:xfrm>
            <a:off x="2984361" y="1841361"/>
            <a:ext cx="4089680" cy="4089680"/>
            <a:chOff x="2984360" y="1841360"/>
            <a:chExt cx="4089679" cy="4089679"/>
          </a:xfrm>
        </p:grpSpPr>
        <p:pic>
          <p:nvPicPr>
            <p:cNvPr id="7" name="Picture 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B413484-578B-0BC2-D809-1E5164770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6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335744B-5D44-5712-94E2-2C4B9FF8A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6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0C9BE2F-95A1-6342-DCC1-D9A0672782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60" y="1841360"/>
              <a:ext cx="4089679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3001D59-6F4E-F1AC-9CA6-ED9996B72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6" y="3705327"/>
              <a:ext cx="926076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B8AEAF6-1EEE-E1C7-C40D-2C79B2910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7"/>
              <a:ext cx="926076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3702521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7280C0A-2CE1-8A29-0946-753D64303051}"/>
              </a:ext>
            </a:extLst>
          </p:cNvPr>
          <p:cNvSpPr>
            <a:spLocks noChangeAspect="1"/>
          </p:cNvSpPr>
          <p:nvPr/>
        </p:nvSpPr>
        <p:spPr>
          <a:xfrm>
            <a:off x="2237158" y="1175094"/>
            <a:ext cx="5578216" cy="5578216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16797-2C6A-7D82-B1A2-946728DF0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09" y="1129247"/>
            <a:ext cx="3237257" cy="2755631"/>
          </a:xfrm>
          <a:prstGeom prst="rect">
            <a:avLst/>
          </a:prstGeom>
          <a:effectLst>
            <a:reflection stA="50000" endA="295" endPos="92000" dist="101600" dir="5400000" sy="-100000" algn="bl" rotWithShape="0"/>
            <a:softEdge rad="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7CAE84-FCBE-D3C2-F789-E5E94EC3224F}"/>
              </a:ext>
            </a:extLst>
          </p:cNvPr>
          <p:cNvSpPr/>
          <p:nvPr/>
        </p:nvSpPr>
        <p:spPr>
          <a:xfrm>
            <a:off x="3398433" y="1112855"/>
            <a:ext cx="3255666" cy="2773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D01BBFFE-C9F7-EEF1-7ACD-FC7C595E90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9234963"/>
                  </p:ext>
                </p:extLst>
              </p:nvPr>
            </p:nvGraphicFramePr>
            <p:xfrm>
              <a:off x="3698871" y="1293117"/>
              <a:ext cx="2504062" cy="242789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504062" cy="2427892"/>
                    </a:xfrm>
                    <a:prstGeom prst="rect">
                      <a:avLst/>
                    </a:prstGeom>
                  </am3d:spPr>
                  <am3d:camera>
                    <am3d:pos x="0" y="0" z="780218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499790" d="1000000"/>
                    <am3d:preTrans dx="39" dy="-23571319" dz="-153"/>
                    <am3d:scale>
                      <am3d:sx n="1000000" d="1000000"/>
                      <am3d:sy n="1000000" d="1000000"/>
                      <am3d:sz n="1000000" d="1000000"/>
                    </am3d:scale>
                    <am3d:rot ax="791428" ay="798623" az="18531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3702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D01BBFFE-C9F7-EEF1-7ACD-FC7C595E90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8871" y="1293117"/>
                <a:ext cx="2504062" cy="2427892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407A4823-211F-7D33-8F3E-CFE003BF92C5}"/>
              </a:ext>
            </a:extLst>
          </p:cNvPr>
          <p:cNvSpPr>
            <a:spLocks noChangeAspect="1"/>
          </p:cNvSpPr>
          <p:nvPr/>
        </p:nvSpPr>
        <p:spPr>
          <a:xfrm>
            <a:off x="1608032" y="545968"/>
            <a:ext cx="6836468" cy="6836468"/>
          </a:xfrm>
          <a:prstGeom prst="donut">
            <a:avLst>
              <a:gd name="adj" fmla="val 9861"/>
            </a:avLst>
          </a:prstGeom>
          <a:solidFill>
            <a:srgbClr val="70C2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6FE564-C2E9-8D52-0398-4635962D2A70}"/>
              </a:ext>
            </a:extLst>
          </p:cNvPr>
          <p:cNvSpPr txBox="1"/>
          <p:nvPr/>
        </p:nvSpPr>
        <p:spPr>
          <a:xfrm>
            <a:off x="2285706" y="1012375"/>
            <a:ext cx="5535536" cy="4725238"/>
          </a:xfrm>
          <a:prstGeom prst="rect">
            <a:avLst/>
          </a:prstGeom>
          <a:noFill/>
        </p:spPr>
        <p:txBody>
          <a:bodyPr wrap="none" rtlCol="0">
            <a:prstTxWarp prst="textCircle">
              <a:avLst>
                <a:gd name="adj" fmla="val 12430907"/>
              </a:avLst>
            </a:prstTxWarp>
            <a:spAutoFit/>
          </a:bodyPr>
          <a:lstStyle/>
          <a:p>
            <a:r>
              <a:rPr lang="en-US" sz="4800" dirty="0"/>
              <a:t>Nuclear 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2656364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7280C0A-2CE1-8A29-0946-753D64303051}"/>
              </a:ext>
            </a:extLst>
          </p:cNvPr>
          <p:cNvSpPr>
            <a:spLocks noChangeAspect="1"/>
          </p:cNvSpPr>
          <p:nvPr/>
        </p:nvSpPr>
        <p:spPr>
          <a:xfrm>
            <a:off x="2237158" y="1175094"/>
            <a:ext cx="5578216" cy="5578216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3FBC81B-404B-C021-8669-81CE8E5AB68F}"/>
              </a:ext>
            </a:extLst>
          </p:cNvPr>
          <p:cNvGrpSpPr/>
          <p:nvPr/>
        </p:nvGrpSpPr>
        <p:grpSpPr>
          <a:xfrm>
            <a:off x="3434845" y="1289899"/>
            <a:ext cx="3237257" cy="2755631"/>
            <a:chOff x="8302081" y="847768"/>
            <a:chExt cx="3237257" cy="275563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8AE928-69F8-9FBA-5A6B-7DE26FCD5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67874" y="1012375"/>
              <a:ext cx="2505673" cy="2426418"/>
            </a:xfrm>
            <a:prstGeom prst="rect">
              <a:avLst/>
            </a:prstGeom>
            <a:effectLst>
              <a:reflection blurRad="6350" stA="70000" dist="304800" dir="5400000" sy="-100000" algn="bl" rotWithShape="0"/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17CAE84-FCBE-D3C2-F789-E5E94EC3224F}"/>
                </a:ext>
              </a:extLst>
            </p:cNvPr>
            <p:cNvSpPr/>
            <p:nvPr/>
          </p:nvSpPr>
          <p:spPr>
            <a:xfrm>
              <a:off x="8667874" y="1012375"/>
              <a:ext cx="2475986" cy="24264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416797-2C6A-7D82-B1A2-946728DF0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2081" y="847768"/>
              <a:ext cx="3237257" cy="2755631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407A4823-211F-7D33-8F3E-CFE003BF92C5}"/>
              </a:ext>
            </a:extLst>
          </p:cNvPr>
          <p:cNvSpPr>
            <a:spLocks noChangeAspect="1"/>
          </p:cNvSpPr>
          <p:nvPr/>
        </p:nvSpPr>
        <p:spPr>
          <a:xfrm>
            <a:off x="1608032" y="545968"/>
            <a:ext cx="6836468" cy="6836468"/>
          </a:xfrm>
          <a:prstGeom prst="donut">
            <a:avLst>
              <a:gd name="adj" fmla="val 9861"/>
            </a:avLst>
          </a:prstGeom>
          <a:solidFill>
            <a:srgbClr val="70C2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6FE564-C2E9-8D52-0398-4635962D2A70}"/>
              </a:ext>
            </a:extLst>
          </p:cNvPr>
          <p:cNvSpPr txBox="1"/>
          <p:nvPr/>
        </p:nvSpPr>
        <p:spPr>
          <a:xfrm>
            <a:off x="2285706" y="1012375"/>
            <a:ext cx="5535536" cy="4725238"/>
          </a:xfrm>
          <a:prstGeom prst="rect">
            <a:avLst/>
          </a:prstGeom>
          <a:noFill/>
        </p:spPr>
        <p:txBody>
          <a:bodyPr wrap="none" rtlCol="0">
            <a:prstTxWarp prst="textCircle">
              <a:avLst>
                <a:gd name="adj" fmla="val 12430907"/>
              </a:avLst>
            </a:prstTxWarp>
            <a:spAutoFit/>
          </a:bodyPr>
          <a:lstStyle/>
          <a:p>
            <a:r>
              <a:rPr lang="en-US" sz="4800" dirty="0"/>
              <a:t>Nuclear 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1501876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8CEA911-A1D4-9F8F-B085-AC860FCDF67D}"/>
              </a:ext>
            </a:extLst>
          </p:cNvPr>
          <p:cNvGrpSpPr/>
          <p:nvPr/>
        </p:nvGrpSpPr>
        <p:grpSpPr>
          <a:xfrm>
            <a:off x="2923439" y="1903101"/>
            <a:ext cx="4211522" cy="3966198"/>
            <a:chOff x="3172484" y="1374372"/>
            <a:chExt cx="4211522" cy="396619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FEE87BA-D085-B8B7-1004-930D22492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72306" y="2914152"/>
              <a:ext cx="2505673" cy="242641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DF54B8-3C7A-F9B5-EB52-05B915795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72305" y="1374372"/>
              <a:ext cx="2505673" cy="242641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E05B20D-E4C5-7335-1BAB-31B01910F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529003">
              <a:off x="3172484" y="2166117"/>
              <a:ext cx="2505673" cy="242641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035E166-6334-4284-71C8-BAB795956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78333" y="2122007"/>
              <a:ext cx="2505673" cy="2426418"/>
            </a:xfrm>
            <a:prstGeom prst="rect">
              <a:avLst/>
            </a:prstGeom>
          </p:spPr>
        </p:pic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31E8B3C2-A9AC-6374-C609-20C88C3B9169}"/>
              </a:ext>
            </a:extLst>
          </p:cNvPr>
          <p:cNvSpPr>
            <a:spLocks noChangeAspect="1"/>
          </p:cNvSpPr>
          <p:nvPr/>
        </p:nvSpPr>
        <p:spPr>
          <a:xfrm>
            <a:off x="2660303" y="1497912"/>
            <a:ext cx="4732066" cy="4732066"/>
          </a:xfrm>
          <a:prstGeom prst="ellipse">
            <a:avLst/>
          </a:prstGeom>
          <a:solidFill>
            <a:schemeClr val="bg2">
              <a:lumMod val="7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???</a:t>
            </a: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4B17B78D-FE94-2326-FC69-AA92E11274F1}"/>
              </a:ext>
            </a:extLst>
          </p:cNvPr>
          <p:cNvSpPr>
            <a:spLocks noChangeAspect="1"/>
          </p:cNvSpPr>
          <p:nvPr/>
        </p:nvSpPr>
        <p:spPr>
          <a:xfrm>
            <a:off x="2064231" y="901840"/>
            <a:ext cx="5924210" cy="5924210"/>
          </a:xfrm>
          <a:prstGeom prst="donut">
            <a:avLst>
              <a:gd name="adj" fmla="val 10177"/>
            </a:avLst>
          </a:prstGeom>
          <a:solidFill>
            <a:srgbClr val="70C2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6E64D9-5A0C-C8BB-C65F-376DAFA84565}"/>
              </a:ext>
            </a:extLst>
          </p:cNvPr>
          <p:cNvSpPr txBox="1"/>
          <p:nvPr/>
        </p:nvSpPr>
        <p:spPr>
          <a:xfrm rot="543122">
            <a:off x="2449284" y="1298742"/>
            <a:ext cx="5154103" cy="5215108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3600" dirty="0"/>
              <a:t>Did you just make a Nuclear Discovery?!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7339E5-5E9B-1F0E-F893-B82977198638}"/>
              </a:ext>
            </a:extLst>
          </p:cNvPr>
          <p:cNvSpPr txBox="1"/>
          <p:nvPr/>
        </p:nvSpPr>
        <p:spPr>
          <a:xfrm>
            <a:off x="2358866" y="1515130"/>
            <a:ext cx="5313020" cy="5059008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r>
              <a:rPr lang="en-US" sz="4800" dirty="0"/>
              <a:t>Click the “Discovery Submissions” tab to submit your work for peer-review.</a:t>
            </a:r>
          </a:p>
        </p:txBody>
      </p:sp>
    </p:spTree>
    <p:extLst>
      <p:ext uri="{BB962C8B-B14F-4D97-AF65-F5344CB8AC3E}">
        <p14:creationId xmlns:p14="http://schemas.microsoft.com/office/powerpoint/2010/main" val="1364258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D5628D-91D2-674C-32E3-8DFC1E2FA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987" y="4631865"/>
            <a:ext cx="4279763" cy="7011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4C53E6-ABB4-E27E-3257-CD0B66F6F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683" y="250782"/>
            <a:ext cx="3450635" cy="28897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D97DFC-F621-968C-A62E-2D91C92D0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746" y="621659"/>
            <a:ext cx="3468925" cy="28775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9514BF-DA1E-9B77-2416-9082610F5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650" y="4747318"/>
            <a:ext cx="4109060" cy="15363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3E1CC5-789B-A7B4-4C15-3A0E00DC79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5485" y="2779829"/>
            <a:ext cx="3938357" cy="14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0445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3B604C-E372-4074-8543-2FE8422D6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283" y="1848014"/>
            <a:ext cx="2901948" cy="26093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3CA2B0-9057-52B5-91BE-E169808B9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434" y="1756566"/>
            <a:ext cx="3121423" cy="2700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72A367-8F03-A466-FA4C-E037B64E4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888" y="3570244"/>
            <a:ext cx="3255546" cy="316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64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9EDAC7F8-3451-9ADC-1CBC-395BBEAA74EE}"/>
              </a:ext>
            </a:extLst>
          </p:cNvPr>
          <p:cNvSpPr>
            <a:spLocks noChangeAspect="1"/>
          </p:cNvSpPr>
          <p:nvPr/>
        </p:nvSpPr>
        <p:spPr>
          <a:xfrm>
            <a:off x="2663747" y="1520747"/>
            <a:ext cx="4730906" cy="4730906"/>
          </a:xfrm>
          <a:prstGeom prst="ellipse">
            <a:avLst/>
          </a:prstGeom>
          <a:solidFill>
            <a:schemeClr val="bg1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7F9CB6-CB10-F9C9-859A-C36AF84D3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saturation sat="400000"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3747" y="2444371"/>
            <a:ext cx="4730906" cy="2883658"/>
          </a:xfrm>
          <a:prstGeom prst="rect">
            <a:avLst/>
          </a:prstGeom>
          <a:effectLst>
            <a:softEdge rad="114300"/>
          </a:effec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B427473-485C-506C-1D09-A85BBC78A13F}"/>
              </a:ext>
            </a:extLst>
          </p:cNvPr>
          <p:cNvSpPr>
            <a:spLocks noChangeAspect="1"/>
          </p:cNvSpPr>
          <p:nvPr/>
        </p:nvSpPr>
        <p:spPr>
          <a:xfrm>
            <a:off x="2663747" y="1520747"/>
            <a:ext cx="4730906" cy="4730906"/>
          </a:xfrm>
          <a:prstGeom prst="ellipse">
            <a:avLst/>
          </a:prstGeom>
          <a:solidFill>
            <a:schemeClr val="bg2">
              <a:lumMod val="7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Unknown</a:t>
            </a:r>
          </a:p>
          <a:p>
            <a:pPr algn="ctr"/>
            <a:r>
              <a:rPr lang="en-US" sz="6000" dirty="0"/>
              <a:t>Decay Mode</a:t>
            </a:r>
          </a:p>
        </p:txBody>
      </p:sp>
    </p:spTree>
    <p:extLst>
      <p:ext uri="{BB962C8B-B14F-4D97-AF65-F5344CB8AC3E}">
        <p14:creationId xmlns:p14="http://schemas.microsoft.com/office/powerpoint/2010/main" val="3430906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C5DE08D-2C1E-0A14-136B-C937BB7AE4BB}"/>
              </a:ext>
            </a:extLst>
          </p:cNvPr>
          <p:cNvGrpSpPr/>
          <p:nvPr/>
        </p:nvGrpSpPr>
        <p:grpSpPr>
          <a:xfrm>
            <a:off x="2194200" y="1051200"/>
            <a:ext cx="5670000" cy="5670000"/>
            <a:chOff x="4119918" y="1051200"/>
            <a:chExt cx="5670000" cy="5670000"/>
          </a:xfrm>
          <a:solidFill>
            <a:schemeClr val="bg1">
              <a:lumMod val="5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B81B94-6689-D32E-7554-0C4EA29E169A}"/>
                </a:ext>
              </a:extLst>
            </p:cNvPr>
            <p:cNvSpPr/>
            <p:nvPr/>
          </p:nvSpPr>
          <p:spPr>
            <a:xfrm rot="16200000">
              <a:off x="5538318" y="1051200"/>
              <a:ext cx="2833200" cy="567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588C9BB-E79C-FC1F-6129-F943F43FD8A3}"/>
                </a:ext>
              </a:extLst>
            </p:cNvPr>
            <p:cNvSpPr/>
            <p:nvPr/>
          </p:nvSpPr>
          <p:spPr>
            <a:xfrm>
              <a:off x="5538318" y="1051200"/>
              <a:ext cx="2833200" cy="567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Shape 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5457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19684C-55D8-570A-93EE-3DAFD6C7F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02055" y="2746486"/>
            <a:ext cx="2856224" cy="26210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8DC0E6-E63A-A669-8CAC-B0A2E6DC7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816" y="1746269"/>
            <a:ext cx="244994" cy="2449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2C06DE-B694-62FE-A2B8-B4CA90145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233614" flipH="1">
            <a:off x="6495917" y="1473199"/>
            <a:ext cx="244994" cy="2449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C9323C-515C-69C2-1FC2-27E8FBF6F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1264">
            <a:off x="3006984" y="1365472"/>
            <a:ext cx="661710" cy="55713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FFAE647-C8CC-0DB8-DC88-882A694E9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60084">
            <a:off x="2480109" y="1857963"/>
            <a:ext cx="661710" cy="55713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E633BC2-5267-5FE9-2126-BA4D86D8A80A}"/>
              </a:ext>
            </a:extLst>
          </p:cNvPr>
          <p:cNvSpPr>
            <a:spLocks noChangeAspect="1"/>
          </p:cNvSpPr>
          <p:nvPr/>
        </p:nvSpPr>
        <p:spPr>
          <a:xfrm>
            <a:off x="3356149" y="2012182"/>
            <a:ext cx="3748036" cy="374803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5000"/>
                </a:schemeClr>
              </a:gs>
              <a:gs pos="54000">
                <a:schemeClr val="accent6">
                  <a:lumMod val="20000"/>
                  <a:lumOff val="80000"/>
                  <a:alpha val="45000"/>
                </a:schemeClr>
              </a:gs>
              <a:gs pos="100000">
                <a:srgbClr val="00B05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298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70791E-1A33-0BD0-7E6B-B75BCE0A39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391314">
            <a:off x="7713738" y="3228516"/>
            <a:ext cx="640640" cy="44712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93FB484-0A37-FCCF-8B7F-65A8C8CA68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012452">
            <a:off x="7567326" y="2566537"/>
            <a:ext cx="603644" cy="421302"/>
          </a:xfrm>
          <a:prstGeom prst="rect">
            <a:avLst/>
          </a:prstGeom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9AF6D1CA-4034-47F2-193F-F0EADD610415}"/>
              </a:ext>
            </a:extLst>
          </p:cNvPr>
          <p:cNvSpPr/>
          <p:nvPr/>
        </p:nvSpPr>
        <p:spPr>
          <a:xfrm rot="1929699">
            <a:off x="3109766" y="2407397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6372F8"/>
              </a:gs>
              <a:gs pos="50000">
                <a:srgbClr val="2D3BD5"/>
              </a:gs>
              <a:gs pos="100000">
                <a:srgbClr val="2B32B3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0823941F-212F-4349-21A1-95E0A3A946D7}"/>
              </a:ext>
            </a:extLst>
          </p:cNvPr>
          <p:cNvSpPr/>
          <p:nvPr/>
        </p:nvSpPr>
        <p:spPr>
          <a:xfrm rot="2942871">
            <a:off x="3497923" y="2076142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6372F8"/>
              </a:gs>
              <a:gs pos="50000">
                <a:srgbClr val="2D3BD5"/>
              </a:gs>
              <a:gs pos="100000">
                <a:srgbClr val="2B32B3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63B1F501-7B6D-737C-FF2A-A8A98F269999}"/>
              </a:ext>
            </a:extLst>
          </p:cNvPr>
          <p:cNvSpPr/>
          <p:nvPr/>
        </p:nvSpPr>
        <p:spPr>
          <a:xfrm rot="7479456">
            <a:off x="6056852" y="1882111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23EC75"/>
              </a:gs>
              <a:gs pos="50000">
                <a:srgbClr val="2CF98E"/>
              </a:gs>
              <a:gs pos="100000">
                <a:srgbClr val="13B442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0619FC8C-8CD8-FE5E-D5F1-2DF6135BC4BD}"/>
              </a:ext>
            </a:extLst>
          </p:cNvPr>
          <p:cNvSpPr/>
          <p:nvPr/>
        </p:nvSpPr>
        <p:spPr>
          <a:xfrm rot="7961939">
            <a:off x="6387384" y="2118063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23EC75"/>
              </a:gs>
              <a:gs pos="50000">
                <a:srgbClr val="2CF98E"/>
              </a:gs>
              <a:gs pos="100000">
                <a:srgbClr val="13B442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5F95BE1D-9A19-C433-E776-36DC8C6FF4E6}"/>
              </a:ext>
            </a:extLst>
          </p:cNvPr>
          <p:cNvSpPr/>
          <p:nvPr/>
        </p:nvSpPr>
        <p:spPr>
          <a:xfrm rot="9355569">
            <a:off x="6979492" y="2955274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FD212C"/>
              </a:gs>
              <a:gs pos="50000">
                <a:srgbClr val="FD212B"/>
              </a:gs>
              <a:gs pos="100000">
                <a:srgbClr val="D40F15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AFF539A1-D15C-D690-D16F-62BF583ED6B0}"/>
              </a:ext>
            </a:extLst>
          </p:cNvPr>
          <p:cNvSpPr/>
          <p:nvPr/>
        </p:nvSpPr>
        <p:spPr>
          <a:xfrm rot="10317056">
            <a:off x="7110836" y="3433286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FD212C"/>
              </a:gs>
              <a:gs pos="50000">
                <a:srgbClr val="FD212B"/>
              </a:gs>
              <a:gs pos="100000">
                <a:srgbClr val="D40F15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D5BA760A-0F0E-80B1-B7BD-4ADEAE5D1B78}"/>
              </a:ext>
            </a:extLst>
          </p:cNvPr>
          <p:cNvSpPr/>
          <p:nvPr/>
        </p:nvSpPr>
        <p:spPr>
          <a:xfrm>
            <a:off x="3254190" y="1983351"/>
            <a:ext cx="567016" cy="595506"/>
          </a:xfrm>
          <a:prstGeom prst="mathMultiply">
            <a:avLst>
              <a:gd name="adj1" fmla="val 1002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ultiplication Sign 27">
            <a:extLst>
              <a:ext uri="{FF2B5EF4-FFF2-40B4-BE49-F238E27FC236}">
                <a16:creationId xmlns:a16="http://schemas.microsoft.com/office/drawing/2014/main" id="{1DF4946D-D0C7-650F-FD81-199597620328}"/>
              </a:ext>
            </a:extLst>
          </p:cNvPr>
          <p:cNvSpPr/>
          <p:nvPr/>
        </p:nvSpPr>
        <p:spPr>
          <a:xfrm>
            <a:off x="6217116" y="1790874"/>
            <a:ext cx="567016" cy="595506"/>
          </a:xfrm>
          <a:prstGeom prst="mathMultiply">
            <a:avLst>
              <a:gd name="adj1" fmla="val 1002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Multiplication Sign 28">
            <a:extLst>
              <a:ext uri="{FF2B5EF4-FFF2-40B4-BE49-F238E27FC236}">
                <a16:creationId xmlns:a16="http://schemas.microsoft.com/office/drawing/2014/main" id="{A9DADA02-399D-3C20-368C-79C64B277A94}"/>
              </a:ext>
            </a:extLst>
          </p:cNvPr>
          <p:cNvSpPr/>
          <p:nvPr/>
        </p:nvSpPr>
        <p:spPr>
          <a:xfrm>
            <a:off x="7041620" y="2995055"/>
            <a:ext cx="567016" cy="595506"/>
          </a:xfrm>
          <a:prstGeom prst="mathMultiply">
            <a:avLst>
              <a:gd name="adj1" fmla="val 1002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898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19684C-55D8-570A-93EE-3DAFD6C7F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02055" y="2746486"/>
            <a:ext cx="2856224" cy="262107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E633BC2-5267-5FE9-2126-BA4D86D8A80A}"/>
              </a:ext>
            </a:extLst>
          </p:cNvPr>
          <p:cNvSpPr>
            <a:spLocks noChangeAspect="1"/>
          </p:cNvSpPr>
          <p:nvPr/>
        </p:nvSpPr>
        <p:spPr>
          <a:xfrm>
            <a:off x="3356149" y="2012182"/>
            <a:ext cx="3748036" cy="374803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5000"/>
                </a:schemeClr>
              </a:gs>
              <a:gs pos="54000">
                <a:schemeClr val="accent6">
                  <a:lumMod val="20000"/>
                  <a:lumOff val="80000"/>
                  <a:alpha val="45000"/>
                </a:schemeClr>
              </a:gs>
              <a:gs pos="100000">
                <a:srgbClr val="00B05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298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242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19684C-55D8-570A-93EE-3DAFD6C7F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02055" y="2746486"/>
            <a:ext cx="2856224" cy="262107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E633BC2-5267-5FE9-2126-BA4D86D8A80A}"/>
              </a:ext>
            </a:extLst>
          </p:cNvPr>
          <p:cNvSpPr>
            <a:spLocks noChangeAspect="1"/>
          </p:cNvSpPr>
          <p:nvPr/>
        </p:nvSpPr>
        <p:spPr>
          <a:xfrm>
            <a:off x="3356149" y="2012182"/>
            <a:ext cx="3748036" cy="374803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5000"/>
                </a:schemeClr>
              </a:gs>
              <a:gs pos="54000">
                <a:schemeClr val="accent6">
                  <a:lumMod val="20000"/>
                  <a:lumOff val="80000"/>
                  <a:alpha val="45000"/>
                </a:schemeClr>
              </a:gs>
              <a:gs pos="100000">
                <a:srgbClr val="00B05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298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553BE85C-4EA6-F118-A822-DBE35C2123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9283424"/>
                  </p:ext>
                </p:extLst>
              </p:nvPr>
            </p:nvGraphicFramePr>
            <p:xfrm>
              <a:off x="3890348" y="5528155"/>
              <a:ext cx="2679636" cy="193273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679636" cy="1932732"/>
                    </a:xfrm>
                    <a:prstGeom prst="rect">
                      <a:avLst/>
                    </a:prstGeom>
                  </am3d:spPr>
                  <am3d:camera>
                    <am3d:pos x="0" y="0" z="64799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24042" d="1000000"/>
                    <am3d:preTrans dx="-1203515" dy="-8841947" dz="511562"/>
                    <am3d:scale>
                      <am3d:sx n="1000000" d="1000000"/>
                      <am3d:sy n="1000000" d="1000000"/>
                      <am3d:sz n="1000000" d="1000000"/>
                    </am3d:scale>
                    <am3d:rot ax="1720382" ay="-1360455" az="-71426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5875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553BE85C-4EA6-F118-A822-DBE35C2123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90348" y="5528155"/>
                <a:ext cx="2679636" cy="19327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B754A202-9416-B51F-E518-ABB0E3359C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104176"/>
                  </p:ext>
                </p:extLst>
              </p:nvPr>
            </p:nvGraphicFramePr>
            <p:xfrm>
              <a:off x="7864528" y="4005748"/>
              <a:ext cx="1650126" cy="1004924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650126" cy="1004924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179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B754A202-9416-B51F-E518-ABB0E3359C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64528" y="4005748"/>
                <a:ext cx="1650126" cy="10049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F331E645-8140-48BB-DD65-F4EA14A8E2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78185084"/>
                  </p:ext>
                </p:extLst>
              </p:nvPr>
            </p:nvGraphicFramePr>
            <p:xfrm>
              <a:off x="7230362" y="3054795"/>
              <a:ext cx="1029412" cy="114490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029412" cy="1144902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5989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F331E645-8140-48BB-DD65-F4EA14A8E2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30362" y="3054795"/>
                <a:ext cx="1029412" cy="11449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DFF72C53-6B70-4460-2CDE-EE25E4ACAEA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73630485"/>
                  </p:ext>
                </p:extLst>
              </p:nvPr>
            </p:nvGraphicFramePr>
            <p:xfrm>
              <a:off x="2264361" y="3051623"/>
              <a:ext cx="982744" cy="1151246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982744" cy="1151246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461851" ay="-2827626" az="-9001008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679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DFF72C53-6B70-4460-2CDE-EE25E4ACAE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64361" y="3051623"/>
                <a:ext cx="982744" cy="11512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9E8A08B9-E687-175F-6702-5B151E990A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37128231"/>
                  </p:ext>
                </p:extLst>
              </p:nvPr>
            </p:nvGraphicFramePr>
            <p:xfrm>
              <a:off x="1699890" y="3975559"/>
              <a:ext cx="2177918" cy="2422260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177918" cy="2422260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3828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9E8A08B9-E687-175F-6702-5B151E990A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99890" y="3975559"/>
                <a:ext cx="2177918" cy="24222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4FF0B7A0-2D61-5485-61C1-D4E5B727EC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8208951"/>
                  </p:ext>
                </p:extLst>
              </p:nvPr>
            </p:nvGraphicFramePr>
            <p:xfrm>
              <a:off x="6530268" y="4049261"/>
              <a:ext cx="1979578" cy="231899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979578" cy="2318998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461851" ay="-2827626" az="-9001008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33828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4FF0B7A0-2D61-5485-61C1-D4E5B727EC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30268" y="4049261"/>
                <a:ext cx="1979578" cy="23189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643B1762-9322-B6BA-4898-78394754DA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22756713"/>
                  </p:ext>
                </p:extLst>
              </p:nvPr>
            </p:nvGraphicFramePr>
            <p:xfrm>
              <a:off x="887492" y="3670725"/>
              <a:ext cx="1267826" cy="126412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67826" cy="1264122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3581708" ay="2920088" az="3081582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9650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643B1762-9322-B6BA-4898-78394754DA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7492" y="3670725"/>
                <a:ext cx="1267826" cy="12641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42D52FE1-36C8-32A6-D0F5-200E1F83E46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51181803"/>
                  </p:ext>
                </p:extLst>
              </p:nvPr>
            </p:nvGraphicFramePr>
            <p:xfrm>
              <a:off x="7767919" y="2596272"/>
              <a:ext cx="848190" cy="51654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848190" cy="516546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1204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42D52FE1-36C8-32A6-D0F5-200E1F83E4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67919" y="2596272"/>
                <a:ext cx="848190" cy="5165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F80666BA-F04A-13F2-D768-B339F004A5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39801470"/>
                  </p:ext>
                </p:extLst>
              </p:nvPr>
            </p:nvGraphicFramePr>
            <p:xfrm>
              <a:off x="6959325" y="2324502"/>
              <a:ext cx="601419" cy="72712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601419" cy="727121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5873011" ay="3004760" az="596653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120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F80666BA-F04A-13F2-D768-B339F004A5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59325" y="2324502"/>
                <a:ext cx="601419" cy="7271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4CD99B2C-AB32-4A4B-9F51-3D27529C47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57359"/>
                  </p:ext>
                </p:extLst>
              </p:nvPr>
            </p:nvGraphicFramePr>
            <p:xfrm>
              <a:off x="1761954" y="2946532"/>
              <a:ext cx="646823" cy="612293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646823" cy="612293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4197032" ay="-1297277" az="-2791828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11204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4CD99B2C-AB32-4A4B-9F51-3D27529C47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761954" y="2946532"/>
                <a:ext cx="646823" cy="612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>
                <a:extLst>
                  <a:ext uri="{FF2B5EF4-FFF2-40B4-BE49-F238E27FC236}">
                    <a16:creationId xmlns:a16="http://schemas.microsoft.com/office/drawing/2014/main" id="{2C3B3D25-2695-D55A-658F-6A0B6440CF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95321605"/>
                  </p:ext>
                </p:extLst>
              </p:nvPr>
            </p:nvGraphicFramePr>
            <p:xfrm>
              <a:off x="2942957" y="2656567"/>
              <a:ext cx="636145" cy="461849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636145" cy="461849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5844195" ay="4663979" az="581691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1204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>
                <a:extLst>
                  <a:ext uri="{FF2B5EF4-FFF2-40B4-BE49-F238E27FC236}">
                    <a16:creationId xmlns:a16="http://schemas.microsoft.com/office/drawing/2014/main" id="{2C3B3D25-2695-D55A-658F-6A0B6440CF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42957" y="2656567"/>
                <a:ext cx="636145" cy="4618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030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19684C-55D8-570A-93EE-3DAFD6C7F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46862" y="3303683"/>
            <a:ext cx="1401762" cy="128635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7130B98-0D8B-B874-1222-4225BCD93153}"/>
              </a:ext>
            </a:extLst>
          </p:cNvPr>
          <p:cNvGrpSpPr/>
          <p:nvPr/>
        </p:nvGrpSpPr>
        <p:grpSpPr>
          <a:xfrm>
            <a:off x="6015370" y="1650304"/>
            <a:ext cx="909910" cy="956422"/>
            <a:chOff x="5853191" y="1590434"/>
            <a:chExt cx="1234267" cy="107616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08DC0E6-E63A-A669-8CAC-B0A2E6DC7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9033" y="1756549"/>
              <a:ext cx="244994" cy="244994"/>
            </a:xfrm>
            <a:prstGeom prst="rect">
              <a:avLst/>
            </a:prstGeom>
          </p:spPr>
        </p:pic>
        <p:sp>
          <p:nvSpPr>
            <p:cNvPr id="11" name="Arrow: Curved Right 10">
              <a:extLst>
                <a:ext uri="{FF2B5EF4-FFF2-40B4-BE49-F238E27FC236}">
                  <a16:creationId xmlns:a16="http://schemas.microsoft.com/office/drawing/2014/main" id="{D153FCFB-65B5-8840-FB0B-FEE408A41DC7}"/>
                </a:ext>
              </a:extLst>
            </p:cNvPr>
            <p:cNvSpPr/>
            <p:nvPr/>
          </p:nvSpPr>
          <p:spPr>
            <a:xfrm rot="19021340">
              <a:off x="6590608" y="2094071"/>
              <a:ext cx="496850" cy="572524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13B442"/>
                </a:gs>
                <a:gs pos="48000">
                  <a:srgbClr val="23EC75"/>
                </a:gs>
                <a:gs pos="100000">
                  <a:srgbClr val="23EC7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BF4CC4-3130-E2D0-D314-E1EC4B5C88EE}"/>
                </a:ext>
              </a:extLst>
            </p:cNvPr>
            <p:cNvGrpSpPr/>
            <p:nvPr/>
          </p:nvGrpSpPr>
          <p:grpSpPr>
            <a:xfrm rot="4233614" flipH="1">
              <a:off x="6059789" y="1383836"/>
              <a:ext cx="496850" cy="910046"/>
              <a:chOff x="6590608" y="1756549"/>
              <a:chExt cx="496850" cy="910046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A72C06DE-B694-62FE-A2B8-B4CA901450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39033" y="1756549"/>
                <a:ext cx="244994" cy="244994"/>
              </a:xfrm>
              <a:prstGeom prst="rect">
                <a:avLst/>
              </a:prstGeom>
            </p:spPr>
          </p:pic>
          <p:sp>
            <p:nvSpPr>
              <p:cNvPr id="18" name="Arrow: Curved Right 17">
                <a:extLst>
                  <a:ext uri="{FF2B5EF4-FFF2-40B4-BE49-F238E27FC236}">
                    <a16:creationId xmlns:a16="http://schemas.microsoft.com/office/drawing/2014/main" id="{08C927D0-385D-A81B-683A-34C9062F4BB9}"/>
                  </a:ext>
                </a:extLst>
              </p:cNvPr>
              <p:cNvSpPr/>
              <p:nvPr/>
            </p:nvSpPr>
            <p:spPr>
              <a:xfrm rot="19021340">
                <a:off x="6590608" y="2094071"/>
                <a:ext cx="496850" cy="572524"/>
              </a:xfrm>
              <a:prstGeom prst="curvedRightArrow">
                <a:avLst>
                  <a:gd name="adj1" fmla="val 10376"/>
                  <a:gd name="adj2" fmla="val 31221"/>
                  <a:gd name="adj3" fmla="val 25000"/>
                </a:avLst>
              </a:prstGeom>
              <a:gradFill flip="none" rotWithShape="1">
                <a:gsLst>
                  <a:gs pos="0">
                    <a:srgbClr val="13B442"/>
                  </a:gs>
                  <a:gs pos="48000">
                    <a:srgbClr val="23EC75"/>
                  </a:gs>
                  <a:gs pos="100000">
                    <a:srgbClr val="23EC75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7929E90-B9F5-ACDA-143A-548340602C36}"/>
              </a:ext>
            </a:extLst>
          </p:cNvPr>
          <p:cNvGrpSpPr/>
          <p:nvPr/>
        </p:nvGrpSpPr>
        <p:grpSpPr>
          <a:xfrm rot="1182677">
            <a:off x="2651125" y="1742204"/>
            <a:ext cx="1410046" cy="1077032"/>
            <a:chOff x="2085070" y="2237101"/>
            <a:chExt cx="1586580" cy="146096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5C9323C-515C-69C2-1FC2-27E8FBF6F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6134" y="2237101"/>
              <a:ext cx="661710" cy="557130"/>
            </a:xfrm>
            <a:prstGeom prst="rect">
              <a:avLst/>
            </a:prstGeom>
          </p:spPr>
        </p:pic>
        <p:sp>
          <p:nvSpPr>
            <p:cNvPr id="19" name="Arrow: Curved Right 18">
              <a:extLst>
                <a:ext uri="{FF2B5EF4-FFF2-40B4-BE49-F238E27FC236}">
                  <a16:creationId xmlns:a16="http://schemas.microsoft.com/office/drawing/2014/main" id="{27BF11BE-B1D3-76B4-E077-3E88ED070F58}"/>
                </a:ext>
              </a:extLst>
            </p:cNvPr>
            <p:cNvSpPr/>
            <p:nvPr/>
          </p:nvSpPr>
          <p:spPr>
            <a:xfrm rot="12273036">
              <a:off x="3174800" y="2314442"/>
              <a:ext cx="496850" cy="572524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6372F8"/>
                </a:gs>
                <a:gs pos="48000">
                  <a:srgbClr val="2D3BD5"/>
                </a:gs>
                <a:gs pos="100000">
                  <a:srgbClr val="2B32B3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FFAE647-C8CC-0DB8-DC88-882A694E9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877407">
              <a:off x="2085070" y="2747864"/>
              <a:ext cx="661710" cy="557130"/>
            </a:xfrm>
            <a:prstGeom prst="rect">
              <a:avLst/>
            </a:prstGeom>
          </p:spPr>
        </p:pic>
        <p:sp>
          <p:nvSpPr>
            <p:cNvPr id="21" name="Arrow: Curved Right 20">
              <a:extLst>
                <a:ext uri="{FF2B5EF4-FFF2-40B4-BE49-F238E27FC236}">
                  <a16:creationId xmlns:a16="http://schemas.microsoft.com/office/drawing/2014/main" id="{E744BCA2-257E-D78E-68A4-3C588FEEEA9E}"/>
                </a:ext>
              </a:extLst>
            </p:cNvPr>
            <p:cNvSpPr/>
            <p:nvPr/>
          </p:nvSpPr>
          <p:spPr>
            <a:xfrm rot="11047539" flipV="1">
              <a:off x="2862095" y="3086742"/>
              <a:ext cx="496850" cy="61132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6372F8"/>
                </a:gs>
                <a:gs pos="48000">
                  <a:srgbClr val="2D3BD5"/>
                </a:gs>
                <a:gs pos="100000">
                  <a:srgbClr val="2B32B3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A30923E-762F-D282-844C-A8097423F9C0}"/>
              </a:ext>
            </a:extLst>
          </p:cNvPr>
          <p:cNvGrpSpPr/>
          <p:nvPr/>
        </p:nvGrpSpPr>
        <p:grpSpPr>
          <a:xfrm rot="20019383">
            <a:off x="6993920" y="2645579"/>
            <a:ext cx="962834" cy="1207608"/>
            <a:chOff x="7021853" y="3580178"/>
            <a:chExt cx="1306056" cy="135879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470791E-1A33-0BD0-7E6B-B75BCE0A3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49250" y="4347615"/>
              <a:ext cx="640640" cy="447123"/>
            </a:xfrm>
            <a:prstGeom prst="rect">
              <a:avLst/>
            </a:prstGeom>
          </p:spPr>
        </p:pic>
        <p:sp>
          <p:nvSpPr>
            <p:cNvPr id="22" name="Arrow: Curved Right 21">
              <a:extLst>
                <a:ext uri="{FF2B5EF4-FFF2-40B4-BE49-F238E27FC236}">
                  <a16:creationId xmlns:a16="http://schemas.microsoft.com/office/drawing/2014/main" id="{54F9B234-9A8F-4E2A-17E3-C7BDD1453A63}"/>
                </a:ext>
              </a:extLst>
            </p:cNvPr>
            <p:cNvSpPr/>
            <p:nvPr/>
          </p:nvSpPr>
          <p:spPr>
            <a:xfrm rot="12016541" flipH="1" flipV="1">
              <a:off x="7021853" y="4327652"/>
              <a:ext cx="538146" cy="61132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FD212C"/>
                </a:gs>
                <a:gs pos="48000">
                  <a:srgbClr val="FD212B"/>
                </a:gs>
                <a:gs pos="100000">
                  <a:srgbClr val="D40F1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Arrow: Curved Right 22">
              <a:extLst>
                <a:ext uri="{FF2B5EF4-FFF2-40B4-BE49-F238E27FC236}">
                  <a16:creationId xmlns:a16="http://schemas.microsoft.com/office/drawing/2014/main" id="{335229EF-9589-B12D-D7B0-E742A47116AA}"/>
                </a:ext>
              </a:extLst>
            </p:cNvPr>
            <p:cNvSpPr/>
            <p:nvPr/>
          </p:nvSpPr>
          <p:spPr>
            <a:xfrm rot="10973538" flipH="1">
              <a:off x="7206733" y="3580178"/>
              <a:ext cx="538146" cy="63663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FD212C"/>
                </a:gs>
                <a:gs pos="48000">
                  <a:srgbClr val="FD212B"/>
                </a:gs>
                <a:gs pos="100000">
                  <a:srgbClr val="D40F1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93FB484-0A37-FCCF-8B7F-65A8C8CA6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9954553">
              <a:off x="7724265" y="3916656"/>
              <a:ext cx="603644" cy="421302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1A59D5D-D30A-BAAD-BB8D-D51790ED992D}"/>
              </a:ext>
            </a:extLst>
          </p:cNvPr>
          <p:cNvGrpSpPr/>
          <p:nvPr/>
        </p:nvGrpSpPr>
        <p:grpSpPr>
          <a:xfrm rot="1182677">
            <a:off x="5116773" y="4476950"/>
            <a:ext cx="1410046" cy="1077032"/>
            <a:chOff x="2085070" y="2237101"/>
            <a:chExt cx="1586580" cy="1460963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B01368F-0E06-24EE-1328-C2288DA7B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6134" y="2237101"/>
              <a:ext cx="661710" cy="557130"/>
            </a:xfrm>
            <a:prstGeom prst="rect">
              <a:avLst/>
            </a:prstGeom>
          </p:spPr>
        </p:pic>
        <p:sp>
          <p:nvSpPr>
            <p:cNvPr id="38" name="Arrow: Curved Right 37">
              <a:extLst>
                <a:ext uri="{FF2B5EF4-FFF2-40B4-BE49-F238E27FC236}">
                  <a16:creationId xmlns:a16="http://schemas.microsoft.com/office/drawing/2014/main" id="{946672D5-8FCD-7736-9C5B-15781013B5E3}"/>
                </a:ext>
              </a:extLst>
            </p:cNvPr>
            <p:cNvSpPr/>
            <p:nvPr/>
          </p:nvSpPr>
          <p:spPr>
            <a:xfrm rot="12273036">
              <a:off x="3174800" y="2314442"/>
              <a:ext cx="496850" cy="572524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6372F8"/>
                </a:gs>
                <a:gs pos="48000">
                  <a:srgbClr val="2D3BD5"/>
                </a:gs>
                <a:gs pos="100000">
                  <a:srgbClr val="2B32B3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0C5C82C-D705-8060-79EA-7D27CC03B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877407">
              <a:off x="2085070" y="2747864"/>
              <a:ext cx="661710" cy="557130"/>
            </a:xfrm>
            <a:prstGeom prst="rect">
              <a:avLst/>
            </a:prstGeom>
          </p:spPr>
        </p:pic>
        <p:sp>
          <p:nvSpPr>
            <p:cNvPr id="40" name="Arrow: Curved Right 39">
              <a:extLst>
                <a:ext uri="{FF2B5EF4-FFF2-40B4-BE49-F238E27FC236}">
                  <a16:creationId xmlns:a16="http://schemas.microsoft.com/office/drawing/2014/main" id="{84414E28-83B7-F26C-5CA0-E44CE11AD766}"/>
                </a:ext>
              </a:extLst>
            </p:cNvPr>
            <p:cNvSpPr/>
            <p:nvPr/>
          </p:nvSpPr>
          <p:spPr>
            <a:xfrm rot="11047539" flipV="1">
              <a:off x="2862095" y="3086742"/>
              <a:ext cx="496850" cy="61132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6372F8"/>
                </a:gs>
                <a:gs pos="48000">
                  <a:srgbClr val="2D3BD5"/>
                </a:gs>
                <a:gs pos="100000">
                  <a:srgbClr val="2B32B3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EB085FF-BAE6-A991-D126-6A82891BA6D8}"/>
              </a:ext>
            </a:extLst>
          </p:cNvPr>
          <p:cNvGrpSpPr/>
          <p:nvPr/>
        </p:nvGrpSpPr>
        <p:grpSpPr>
          <a:xfrm rot="20019383">
            <a:off x="3421817" y="3523634"/>
            <a:ext cx="962834" cy="1207608"/>
            <a:chOff x="7021853" y="3580178"/>
            <a:chExt cx="1306056" cy="1358796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0A68AB3-3071-43B3-D9F3-96C4E6DC5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49250" y="4347615"/>
              <a:ext cx="640640" cy="447123"/>
            </a:xfrm>
            <a:prstGeom prst="rect">
              <a:avLst/>
            </a:prstGeom>
          </p:spPr>
        </p:pic>
        <p:sp>
          <p:nvSpPr>
            <p:cNvPr id="43" name="Arrow: Curved Right 42">
              <a:extLst>
                <a:ext uri="{FF2B5EF4-FFF2-40B4-BE49-F238E27FC236}">
                  <a16:creationId xmlns:a16="http://schemas.microsoft.com/office/drawing/2014/main" id="{B1C6CBEA-41C6-BB0B-0AE9-DE9E04DFD34D}"/>
                </a:ext>
              </a:extLst>
            </p:cNvPr>
            <p:cNvSpPr/>
            <p:nvPr/>
          </p:nvSpPr>
          <p:spPr>
            <a:xfrm rot="12016541" flipH="1" flipV="1">
              <a:off x="7021853" y="4327652"/>
              <a:ext cx="538146" cy="61132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FD212C"/>
                </a:gs>
                <a:gs pos="48000">
                  <a:srgbClr val="FD212B"/>
                </a:gs>
                <a:gs pos="100000">
                  <a:srgbClr val="D40F1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Arrow: Curved Right 43">
              <a:extLst>
                <a:ext uri="{FF2B5EF4-FFF2-40B4-BE49-F238E27FC236}">
                  <a16:creationId xmlns:a16="http://schemas.microsoft.com/office/drawing/2014/main" id="{BD45679A-43F4-EAF7-EBEB-406646043BA3}"/>
                </a:ext>
              </a:extLst>
            </p:cNvPr>
            <p:cNvSpPr/>
            <p:nvPr/>
          </p:nvSpPr>
          <p:spPr>
            <a:xfrm rot="10973538" flipH="1">
              <a:off x="7206733" y="3580178"/>
              <a:ext cx="538146" cy="63663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FD212C"/>
                </a:gs>
                <a:gs pos="48000">
                  <a:srgbClr val="FD212B"/>
                </a:gs>
                <a:gs pos="100000">
                  <a:srgbClr val="D40F1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8B0A0DC-FAD8-5901-221F-089E15145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9954553">
              <a:off x="7724265" y="3916656"/>
              <a:ext cx="603644" cy="421302"/>
            </a:xfrm>
            <a:prstGeom prst="rect">
              <a:avLst/>
            </a:prstGeom>
          </p:spPr>
        </p:pic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2E633BC2-5267-5FE9-2126-BA4D86D8A80A}"/>
              </a:ext>
            </a:extLst>
          </p:cNvPr>
          <p:cNvSpPr>
            <a:spLocks noChangeAspect="1"/>
          </p:cNvSpPr>
          <p:nvPr/>
        </p:nvSpPr>
        <p:spPr>
          <a:xfrm>
            <a:off x="3356149" y="2012182"/>
            <a:ext cx="3748036" cy="374803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5000"/>
                </a:schemeClr>
              </a:gs>
              <a:gs pos="54000">
                <a:schemeClr val="accent6">
                  <a:lumMod val="20000"/>
                  <a:lumOff val="80000"/>
                  <a:alpha val="45000"/>
                </a:schemeClr>
              </a:gs>
              <a:gs pos="100000">
                <a:srgbClr val="00B05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298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857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Body builder outline">
            <a:extLst>
              <a:ext uri="{FF2B5EF4-FFF2-40B4-BE49-F238E27FC236}">
                <a16:creationId xmlns:a16="http://schemas.microsoft.com/office/drawing/2014/main" id="{61CD50EC-41D4-4E04-822E-E4BBE906C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7279" y="1539910"/>
            <a:ext cx="914400" cy="9144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13EB0C3-9175-E461-4912-DA5DF632E24C}"/>
              </a:ext>
            </a:extLst>
          </p:cNvPr>
          <p:cNvGrpSpPr/>
          <p:nvPr/>
        </p:nvGrpSpPr>
        <p:grpSpPr>
          <a:xfrm>
            <a:off x="4589954" y="5406541"/>
            <a:ext cx="5012436" cy="2223586"/>
            <a:chOff x="2789601" y="2147110"/>
            <a:chExt cx="5012436" cy="2223586"/>
          </a:xfrm>
        </p:grpSpPr>
        <p:pic>
          <p:nvPicPr>
            <p:cNvPr id="14" name="Graphic 13" descr="Muscular arm with solid fill">
              <a:extLst>
                <a:ext uri="{FF2B5EF4-FFF2-40B4-BE49-F238E27FC236}">
                  <a16:creationId xmlns:a16="http://schemas.microsoft.com/office/drawing/2014/main" id="{95E4C4EB-094E-EDC5-C161-3BBB65E02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2789601" y="2147110"/>
              <a:ext cx="2223586" cy="2223586"/>
            </a:xfrm>
            <a:prstGeom prst="rect">
              <a:avLst/>
            </a:prstGeom>
          </p:spPr>
        </p:pic>
        <p:pic>
          <p:nvPicPr>
            <p:cNvPr id="8" name="Graphic 7" descr="Muscular arm with solid fill">
              <a:extLst>
                <a:ext uri="{FF2B5EF4-FFF2-40B4-BE49-F238E27FC236}">
                  <a16:creationId xmlns:a16="http://schemas.microsoft.com/office/drawing/2014/main" id="{6283513A-AC50-78C1-1A77-11B110A92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78451" y="2147110"/>
              <a:ext cx="2223586" cy="2223586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E0D399-04DD-E7B3-7DCC-2B89596904BA}"/>
              </a:ext>
            </a:extLst>
          </p:cNvPr>
          <p:cNvGrpSpPr/>
          <p:nvPr/>
        </p:nvGrpSpPr>
        <p:grpSpPr>
          <a:xfrm>
            <a:off x="-129585" y="-95427"/>
            <a:ext cx="5056234" cy="2412112"/>
            <a:chOff x="2774389" y="1997110"/>
            <a:chExt cx="5056234" cy="2412112"/>
          </a:xfrm>
        </p:grpSpPr>
        <p:pic>
          <p:nvPicPr>
            <p:cNvPr id="12" name="Graphic 11" descr="Muscular arm outline">
              <a:extLst>
                <a:ext uri="{FF2B5EF4-FFF2-40B4-BE49-F238E27FC236}">
                  <a16:creationId xmlns:a16="http://schemas.microsoft.com/office/drawing/2014/main" id="{2D692931-A246-793C-D809-9BADB42BB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2774389" y="1997110"/>
              <a:ext cx="2412112" cy="2412112"/>
            </a:xfrm>
            <a:prstGeom prst="rect">
              <a:avLst/>
            </a:prstGeom>
          </p:spPr>
        </p:pic>
        <p:pic>
          <p:nvPicPr>
            <p:cNvPr id="10" name="Graphic 9" descr="Muscular arm outline">
              <a:extLst>
                <a:ext uri="{FF2B5EF4-FFF2-40B4-BE49-F238E27FC236}">
                  <a16:creationId xmlns:a16="http://schemas.microsoft.com/office/drawing/2014/main" id="{FBC0C416-BFC5-2DB5-6C2A-8EAAE738A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18511" y="1997110"/>
              <a:ext cx="2412112" cy="2412112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1BDE2-0F08-FD6C-11A7-7C09E022BF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7305" y="2322343"/>
            <a:ext cx="2569122" cy="2357606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FF585EF-CD3A-6FA5-2796-25D37D7D6D6C}"/>
              </a:ext>
            </a:extLst>
          </p:cNvPr>
          <p:cNvGrpSpPr/>
          <p:nvPr/>
        </p:nvGrpSpPr>
        <p:grpSpPr>
          <a:xfrm>
            <a:off x="5127270" y="4616433"/>
            <a:ext cx="5717605" cy="2314253"/>
            <a:chOff x="1922176" y="3104429"/>
            <a:chExt cx="5717605" cy="2314253"/>
          </a:xfrm>
        </p:grpSpPr>
        <p:sp>
          <p:nvSpPr>
            <p:cNvPr id="19" name="Graphic 5" descr="Full Brick Wall outline">
              <a:extLst>
                <a:ext uri="{FF2B5EF4-FFF2-40B4-BE49-F238E27FC236}">
                  <a16:creationId xmlns:a16="http://schemas.microsoft.com/office/drawing/2014/main" id="{CCD95191-7378-D63A-D9A8-A0A487A4F5E9}"/>
                </a:ext>
              </a:extLst>
            </p:cNvPr>
            <p:cNvSpPr/>
            <p:nvPr/>
          </p:nvSpPr>
          <p:spPr>
            <a:xfrm>
              <a:off x="3523243" y="3110087"/>
              <a:ext cx="4116537" cy="1214984"/>
            </a:xfrm>
            <a:custGeom>
              <a:avLst/>
              <a:gdLst>
                <a:gd name="connsiteX0" fmla="*/ 1788640 w 1788640"/>
                <a:gd name="connsiteY0" fmla="*/ 0 h 1341480"/>
                <a:gd name="connsiteX1" fmla="*/ 0 w 1788640"/>
                <a:gd name="connsiteY1" fmla="*/ 0 h 1341480"/>
                <a:gd name="connsiteX2" fmla="*/ 0 w 1788640"/>
                <a:gd name="connsiteY2" fmla="*/ 268296 h 1341480"/>
                <a:gd name="connsiteX3" fmla="*/ 89432 w 1788640"/>
                <a:gd name="connsiteY3" fmla="*/ 268296 h 1341480"/>
                <a:gd name="connsiteX4" fmla="*/ 89432 w 1788640"/>
                <a:gd name="connsiteY4" fmla="*/ 1341480 h 1341480"/>
                <a:gd name="connsiteX5" fmla="*/ 1699208 w 1788640"/>
                <a:gd name="connsiteY5" fmla="*/ 1341480 h 1341480"/>
                <a:gd name="connsiteX6" fmla="*/ 1699208 w 1788640"/>
                <a:gd name="connsiteY6" fmla="*/ 268296 h 1341480"/>
                <a:gd name="connsiteX7" fmla="*/ 1788640 w 1788640"/>
                <a:gd name="connsiteY7" fmla="*/ 268296 h 1341480"/>
                <a:gd name="connsiteX8" fmla="*/ 134148 w 1788640"/>
                <a:gd name="connsiteY8" fmla="*/ 536592 h 1341480"/>
                <a:gd name="connsiteX9" fmla="*/ 335370 w 1788640"/>
                <a:gd name="connsiteY9" fmla="*/ 536592 h 1341480"/>
                <a:gd name="connsiteX10" fmla="*/ 335370 w 1788640"/>
                <a:gd name="connsiteY10" fmla="*/ 760172 h 1341480"/>
                <a:gd name="connsiteX11" fmla="*/ 134148 w 1788640"/>
                <a:gd name="connsiteY11" fmla="*/ 760172 h 1341480"/>
                <a:gd name="connsiteX12" fmla="*/ 871962 w 1788640"/>
                <a:gd name="connsiteY12" fmla="*/ 536592 h 1341480"/>
                <a:gd name="connsiteX13" fmla="*/ 871962 w 1788640"/>
                <a:gd name="connsiteY13" fmla="*/ 760172 h 1341480"/>
                <a:gd name="connsiteX14" fmla="*/ 380086 w 1788640"/>
                <a:gd name="connsiteY14" fmla="*/ 760172 h 1341480"/>
                <a:gd name="connsiteX15" fmla="*/ 380086 w 1788640"/>
                <a:gd name="connsiteY15" fmla="*/ 536592 h 1341480"/>
                <a:gd name="connsiteX16" fmla="*/ 1408554 w 1788640"/>
                <a:gd name="connsiteY16" fmla="*/ 536592 h 1341480"/>
                <a:gd name="connsiteX17" fmla="*/ 1408554 w 1788640"/>
                <a:gd name="connsiteY17" fmla="*/ 760172 h 1341480"/>
                <a:gd name="connsiteX18" fmla="*/ 916678 w 1788640"/>
                <a:gd name="connsiteY18" fmla="*/ 760172 h 1341480"/>
                <a:gd name="connsiteX19" fmla="*/ 916678 w 1788640"/>
                <a:gd name="connsiteY19" fmla="*/ 536592 h 1341480"/>
                <a:gd name="connsiteX20" fmla="*/ 648382 w 1788640"/>
                <a:gd name="connsiteY20" fmla="*/ 1028468 h 1341480"/>
                <a:gd name="connsiteX21" fmla="*/ 648382 w 1788640"/>
                <a:gd name="connsiteY21" fmla="*/ 804888 h 1341480"/>
                <a:gd name="connsiteX22" fmla="*/ 1140258 w 1788640"/>
                <a:gd name="connsiteY22" fmla="*/ 804888 h 1341480"/>
                <a:gd name="connsiteX23" fmla="*/ 1140258 w 1788640"/>
                <a:gd name="connsiteY23" fmla="*/ 1028468 h 1341480"/>
                <a:gd name="connsiteX24" fmla="*/ 134148 w 1788640"/>
                <a:gd name="connsiteY24" fmla="*/ 804888 h 1341480"/>
                <a:gd name="connsiteX25" fmla="*/ 603666 w 1788640"/>
                <a:gd name="connsiteY25" fmla="*/ 804888 h 1341480"/>
                <a:gd name="connsiteX26" fmla="*/ 603666 w 1788640"/>
                <a:gd name="connsiteY26" fmla="*/ 1028468 h 1341480"/>
                <a:gd name="connsiteX27" fmla="*/ 134148 w 1788640"/>
                <a:gd name="connsiteY27" fmla="*/ 1028468 h 1341480"/>
                <a:gd name="connsiteX28" fmla="*/ 871962 w 1788640"/>
                <a:gd name="connsiteY28" fmla="*/ 1073184 h 1341480"/>
                <a:gd name="connsiteX29" fmla="*/ 871962 w 1788640"/>
                <a:gd name="connsiteY29" fmla="*/ 1296764 h 1341480"/>
                <a:gd name="connsiteX30" fmla="*/ 380086 w 1788640"/>
                <a:gd name="connsiteY30" fmla="*/ 1296764 h 1341480"/>
                <a:gd name="connsiteX31" fmla="*/ 380086 w 1788640"/>
                <a:gd name="connsiteY31" fmla="*/ 1073184 h 1341480"/>
                <a:gd name="connsiteX32" fmla="*/ 916678 w 1788640"/>
                <a:gd name="connsiteY32" fmla="*/ 1073184 h 1341480"/>
                <a:gd name="connsiteX33" fmla="*/ 1408554 w 1788640"/>
                <a:gd name="connsiteY33" fmla="*/ 1073184 h 1341480"/>
                <a:gd name="connsiteX34" fmla="*/ 1408554 w 1788640"/>
                <a:gd name="connsiteY34" fmla="*/ 1296764 h 1341480"/>
                <a:gd name="connsiteX35" fmla="*/ 916678 w 1788640"/>
                <a:gd name="connsiteY35" fmla="*/ 1296764 h 1341480"/>
                <a:gd name="connsiteX36" fmla="*/ 1184974 w 1788640"/>
                <a:gd name="connsiteY36" fmla="*/ 1028468 h 1341480"/>
                <a:gd name="connsiteX37" fmla="*/ 1184974 w 1788640"/>
                <a:gd name="connsiteY37" fmla="*/ 804888 h 1341480"/>
                <a:gd name="connsiteX38" fmla="*/ 1654492 w 1788640"/>
                <a:gd name="connsiteY38" fmla="*/ 804888 h 1341480"/>
                <a:gd name="connsiteX39" fmla="*/ 1654492 w 1788640"/>
                <a:gd name="connsiteY39" fmla="*/ 1028468 h 1341480"/>
                <a:gd name="connsiteX40" fmla="*/ 1453270 w 1788640"/>
                <a:gd name="connsiteY40" fmla="*/ 760172 h 1341480"/>
                <a:gd name="connsiteX41" fmla="*/ 1453270 w 1788640"/>
                <a:gd name="connsiteY41" fmla="*/ 536592 h 1341480"/>
                <a:gd name="connsiteX42" fmla="*/ 1654492 w 1788640"/>
                <a:gd name="connsiteY42" fmla="*/ 536592 h 1341480"/>
                <a:gd name="connsiteX43" fmla="*/ 1654492 w 1788640"/>
                <a:gd name="connsiteY43" fmla="*/ 760172 h 1341480"/>
                <a:gd name="connsiteX44" fmla="*/ 1184974 w 1788640"/>
                <a:gd name="connsiteY44" fmla="*/ 491876 h 1341480"/>
                <a:gd name="connsiteX45" fmla="*/ 1184974 w 1788640"/>
                <a:gd name="connsiteY45" fmla="*/ 268296 h 1341480"/>
                <a:gd name="connsiteX46" fmla="*/ 1654492 w 1788640"/>
                <a:gd name="connsiteY46" fmla="*/ 268296 h 1341480"/>
                <a:gd name="connsiteX47" fmla="*/ 1654492 w 1788640"/>
                <a:gd name="connsiteY47" fmla="*/ 491876 h 1341480"/>
                <a:gd name="connsiteX48" fmla="*/ 1140258 w 1788640"/>
                <a:gd name="connsiteY48" fmla="*/ 491876 h 1341480"/>
                <a:gd name="connsiteX49" fmla="*/ 648382 w 1788640"/>
                <a:gd name="connsiteY49" fmla="*/ 491876 h 1341480"/>
                <a:gd name="connsiteX50" fmla="*/ 648382 w 1788640"/>
                <a:gd name="connsiteY50" fmla="*/ 268296 h 1341480"/>
                <a:gd name="connsiteX51" fmla="*/ 1140258 w 1788640"/>
                <a:gd name="connsiteY51" fmla="*/ 268296 h 1341480"/>
                <a:gd name="connsiteX52" fmla="*/ 603666 w 1788640"/>
                <a:gd name="connsiteY52" fmla="*/ 491876 h 1341480"/>
                <a:gd name="connsiteX53" fmla="*/ 134148 w 1788640"/>
                <a:gd name="connsiteY53" fmla="*/ 491876 h 1341480"/>
                <a:gd name="connsiteX54" fmla="*/ 134148 w 1788640"/>
                <a:gd name="connsiteY54" fmla="*/ 268296 h 1341480"/>
                <a:gd name="connsiteX55" fmla="*/ 603666 w 1788640"/>
                <a:gd name="connsiteY55" fmla="*/ 268296 h 1341480"/>
                <a:gd name="connsiteX56" fmla="*/ 134148 w 1788640"/>
                <a:gd name="connsiteY56" fmla="*/ 1073184 h 1341480"/>
                <a:gd name="connsiteX57" fmla="*/ 335370 w 1788640"/>
                <a:gd name="connsiteY57" fmla="*/ 1073184 h 1341480"/>
                <a:gd name="connsiteX58" fmla="*/ 335370 w 1788640"/>
                <a:gd name="connsiteY58" fmla="*/ 1296764 h 1341480"/>
                <a:gd name="connsiteX59" fmla="*/ 134148 w 1788640"/>
                <a:gd name="connsiteY59" fmla="*/ 1296764 h 1341480"/>
                <a:gd name="connsiteX60" fmla="*/ 1453270 w 1788640"/>
                <a:gd name="connsiteY60" fmla="*/ 1296764 h 1341480"/>
                <a:gd name="connsiteX61" fmla="*/ 1453270 w 1788640"/>
                <a:gd name="connsiteY61" fmla="*/ 1073184 h 1341480"/>
                <a:gd name="connsiteX62" fmla="*/ 1654492 w 1788640"/>
                <a:gd name="connsiteY62" fmla="*/ 1073184 h 1341480"/>
                <a:gd name="connsiteX63" fmla="*/ 1654492 w 1788640"/>
                <a:gd name="connsiteY63" fmla="*/ 1296764 h 1341480"/>
                <a:gd name="connsiteX64" fmla="*/ 44716 w 1788640"/>
                <a:gd name="connsiteY64" fmla="*/ 223580 h 1341480"/>
                <a:gd name="connsiteX65" fmla="*/ 44716 w 1788640"/>
                <a:gd name="connsiteY65" fmla="*/ 44716 h 1341480"/>
                <a:gd name="connsiteX66" fmla="*/ 1743924 w 1788640"/>
                <a:gd name="connsiteY66" fmla="*/ 44716 h 1341480"/>
                <a:gd name="connsiteX67" fmla="*/ 1743924 w 1788640"/>
                <a:gd name="connsiteY67" fmla="*/ 223580 h 134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788640" h="1341480">
                  <a:moveTo>
                    <a:pt x="1788640" y="0"/>
                  </a:moveTo>
                  <a:lnTo>
                    <a:pt x="0" y="0"/>
                  </a:lnTo>
                  <a:lnTo>
                    <a:pt x="0" y="268296"/>
                  </a:lnTo>
                  <a:lnTo>
                    <a:pt x="89432" y="268296"/>
                  </a:lnTo>
                  <a:lnTo>
                    <a:pt x="89432" y="1341480"/>
                  </a:lnTo>
                  <a:lnTo>
                    <a:pt x="1699208" y="1341480"/>
                  </a:lnTo>
                  <a:lnTo>
                    <a:pt x="1699208" y="268296"/>
                  </a:lnTo>
                  <a:lnTo>
                    <a:pt x="1788640" y="268296"/>
                  </a:lnTo>
                  <a:close/>
                  <a:moveTo>
                    <a:pt x="134148" y="536592"/>
                  </a:moveTo>
                  <a:lnTo>
                    <a:pt x="335370" y="536592"/>
                  </a:lnTo>
                  <a:lnTo>
                    <a:pt x="335370" y="760172"/>
                  </a:lnTo>
                  <a:lnTo>
                    <a:pt x="134148" y="760172"/>
                  </a:lnTo>
                  <a:close/>
                  <a:moveTo>
                    <a:pt x="871962" y="536592"/>
                  </a:moveTo>
                  <a:lnTo>
                    <a:pt x="871962" y="760172"/>
                  </a:lnTo>
                  <a:lnTo>
                    <a:pt x="380086" y="760172"/>
                  </a:lnTo>
                  <a:lnTo>
                    <a:pt x="380086" y="536592"/>
                  </a:lnTo>
                  <a:close/>
                  <a:moveTo>
                    <a:pt x="1408554" y="536592"/>
                  </a:moveTo>
                  <a:lnTo>
                    <a:pt x="1408554" y="760172"/>
                  </a:lnTo>
                  <a:lnTo>
                    <a:pt x="916678" y="760172"/>
                  </a:lnTo>
                  <a:lnTo>
                    <a:pt x="916678" y="536592"/>
                  </a:lnTo>
                  <a:close/>
                  <a:moveTo>
                    <a:pt x="648382" y="1028468"/>
                  </a:moveTo>
                  <a:lnTo>
                    <a:pt x="648382" y="804888"/>
                  </a:lnTo>
                  <a:lnTo>
                    <a:pt x="1140258" y="804888"/>
                  </a:lnTo>
                  <a:lnTo>
                    <a:pt x="1140258" y="1028468"/>
                  </a:lnTo>
                  <a:close/>
                  <a:moveTo>
                    <a:pt x="134148" y="804888"/>
                  </a:moveTo>
                  <a:lnTo>
                    <a:pt x="603666" y="804888"/>
                  </a:lnTo>
                  <a:lnTo>
                    <a:pt x="603666" y="1028468"/>
                  </a:lnTo>
                  <a:lnTo>
                    <a:pt x="134148" y="1028468"/>
                  </a:lnTo>
                  <a:close/>
                  <a:moveTo>
                    <a:pt x="871962" y="1073184"/>
                  </a:moveTo>
                  <a:lnTo>
                    <a:pt x="871962" y="1296764"/>
                  </a:lnTo>
                  <a:lnTo>
                    <a:pt x="380086" y="1296764"/>
                  </a:lnTo>
                  <a:lnTo>
                    <a:pt x="380086" y="1073184"/>
                  </a:lnTo>
                  <a:close/>
                  <a:moveTo>
                    <a:pt x="916678" y="1073184"/>
                  </a:moveTo>
                  <a:lnTo>
                    <a:pt x="1408554" y="1073184"/>
                  </a:lnTo>
                  <a:lnTo>
                    <a:pt x="1408554" y="1296764"/>
                  </a:lnTo>
                  <a:lnTo>
                    <a:pt x="916678" y="1296764"/>
                  </a:lnTo>
                  <a:close/>
                  <a:moveTo>
                    <a:pt x="1184974" y="1028468"/>
                  </a:moveTo>
                  <a:lnTo>
                    <a:pt x="1184974" y="804888"/>
                  </a:lnTo>
                  <a:lnTo>
                    <a:pt x="1654492" y="804888"/>
                  </a:lnTo>
                  <a:lnTo>
                    <a:pt x="1654492" y="1028468"/>
                  </a:lnTo>
                  <a:close/>
                  <a:moveTo>
                    <a:pt x="1453270" y="760172"/>
                  </a:moveTo>
                  <a:lnTo>
                    <a:pt x="1453270" y="536592"/>
                  </a:lnTo>
                  <a:lnTo>
                    <a:pt x="1654492" y="536592"/>
                  </a:lnTo>
                  <a:lnTo>
                    <a:pt x="1654492" y="760172"/>
                  </a:lnTo>
                  <a:close/>
                  <a:moveTo>
                    <a:pt x="1184974" y="491876"/>
                  </a:moveTo>
                  <a:lnTo>
                    <a:pt x="1184974" y="268296"/>
                  </a:lnTo>
                  <a:lnTo>
                    <a:pt x="1654492" y="268296"/>
                  </a:lnTo>
                  <a:lnTo>
                    <a:pt x="1654492" y="491876"/>
                  </a:lnTo>
                  <a:close/>
                  <a:moveTo>
                    <a:pt x="1140258" y="491876"/>
                  </a:moveTo>
                  <a:lnTo>
                    <a:pt x="648382" y="491876"/>
                  </a:lnTo>
                  <a:lnTo>
                    <a:pt x="648382" y="268296"/>
                  </a:lnTo>
                  <a:lnTo>
                    <a:pt x="1140258" y="268296"/>
                  </a:lnTo>
                  <a:close/>
                  <a:moveTo>
                    <a:pt x="603666" y="491876"/>
                  </a:moveTo>
                  <a:lnTo>
                    <a:pt x="134148" y="491876"/>
                  </a:lnTo>
                  <a:lnTo>
                    <a:pt x="134148" y="268296"/>
                  </a:lnTo>
                  <a:lnTo>
                    <a:pt x="603666" y="268296"/>
                  </a:lnTo>
                  <a:close/>
                  <a:moveTo>
                    <a:pt x="134148" y="1073184"/>
                  </a:moveTo>
                  <a:lnTo>
                    <a:pt x="335370" y="1073184"/>
                  </a:lnTo>
                  <a:lnTo>
                    <a:pt x="335370" y="1296764"/>
                  </a:lnTo>
                  <a:lnTo>
                    <a:pt x="134148" y="1296764"/>
                  </a:lnTo>
                  <a:close/>
                  <a:moveTo>
                    <a:pt x="1453270" y="1296764"/>
                  </a:moveTo>
                  <a:lnTo>
                    <a:pt x="1453270" y="1073184"/>
                  </a:lnTo>
                  <a:lnTo>
                    <a:pt x="1654492" y="1073184"/>
                  </a:lnTo>
                  <a:lnTo>
                    <a:pt x="1654492" y="1296764"/>
                  </a:lnTo>
                  <a:close/>
                  <a:moveTo>
                    <a:pt x="44716" y="223580"/>
                  </a:moveTo>
                  <a:lnTo>
                    <a:pt x="44716" y="44716"/>
                  </a:lnTo>
                  <a:lnTo>
                    <a:pt x="1743924" y="44716"/>
                  </a:lnTo>
                  <a:lnTo>
                    <a:pt x="1743924" y="223580"/>
                  </a:lnTo>
                  <a:close/>
                </a:path>
              </a:pathLst>
            </a:custGeom>
            <a:solidFill>
              <a:srgbClr val="000000"/>
            </a:solidFill>
            <a:ln w="22324" cap="flat">
              <a:noFill/>
              <a:prstDash val="solid"/>
              <a:miter/>
            </a:ln>
            <a:scene3d>
              <a:camera prst="isometricOffAxis1Left"/>
              <a:lightRig rig="threePt" dir="t"/>
            </a:scene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Graphic 5" descr="Full Brick Wall outline">
              <a:extLst>
                <a:ext uri="{FF2B5EF4-FFF2-40B4-BE49-F238E27FC236}">
                  <a16:creationId xmlns:a16="http://schemas.microsoft.com/office/drawing/2014/main" id="{CD6BFD3A-953A-32EA-2EE4-57473F29CDEC}"/>
                </a:ext>
              </a:extLst>
            </p:cNvPr>
            <p:cNvSpPr/>
            <p:nvPr/>
          </p:nvSpPr>
          <p:spPr>
            <a:xfrm>
              <a:off x="1922176" y="3104429"/>
              <a:ext cx="4116537" cy="1214984"/>
            </a:xfrm>
            <a:custGeom>
              <a:avLst/>
              <a:gdLst>
                <a:gd name="connsiteX0" fmla="*/ 1788640 w 1788640"/>
                <a:gd name="connsiteY0" fmla="*/ 0 h 1341480"/>
                <a:gd name="connsiteX1" fmla="*/ 0 w 1788640"/>
                <a:gd name="connsiteY1" fmla="*/ 0 h 1341480"/>
                <a:gd name="connsiteX2" fmla="*/ 0 w 1788640"/>
                <a:gd name="connsiteY2" fmla="*/ 268296 h 1341480"/>
                <a:gd name="connsiteX3" fmla="*/ 89432 w 1788640"/>
                <a:gd name="connsiteY3" fmla="*/ 268296 h 1341480"/>
                <a:gd name="connsiteX4" fmla="*/ 89432 w 1788640"/>
                <a:gd name="connsiteY4" fmla="*/ 1341480 h 1341480"/>
                <a:gd name="connsiteX5" fmla="*/ 1699208 w 1788640"/>
                <a:gd name="connsiteY5" fmla="*/ 1341480 h 1341480"/>
                <a:gd name="connsiteX6" fmla="*/ 1699208 w 1788640"/>
                <a:gd name="connsiteY6" fmla="*/ 268296 h 1341480"/>
                <a:gd name="connsiteX7" fmla="*/ 1788640 w 1788640"/>
                <a:gd name="connsiteY7" fmla="*/ 268296 h 1341480"/>
                <a:gd name="connsiteX8" fmla="*/ 134148 w 1788640"/>
                <a:gd name="connsiteY8" fmla="*/ 536592 h 1341480"/>
                <a:gd name="connsiteX9" fmla="*/ 335370 w 1788640"/>
                <a:gd name="connsiteY9" fmla="*/ 536592 h 1341480"/>
                <a:gd name="connsiteX10" fmla="*/ 335370 w 1788640"/>
                <a:gd name="connsiteY10" fmla="*/ 760172 h 1341480"/>
                <a:gd name="connsiteX11" fmla="*/ 134148 w 1788640"/>
                <a:gd name="connsiteY11" fmla="*/ 760172 h 1341480"/>
                <a:gd name="connsiteX12" fmla="*/ 871962 w 1788640"/>
                <a:gd name="connsiteY12" fmla="*/ 536592 h 1341480"/>
                <a:gd name="connsiteX13" fmla="*/ 871962 w 1788640"/>
                <a:gd name="connsiteY13" fmla="*/ 760172 h 1341480"/>
                <a:gd name="connsiteX14" fmla="*/ 380086 w 1788640"/>
                <a:gd name="connsiteY14" fmla="*/ 760172 h 1341480"/>
                <a:gd name="connsiteX15" fmla="*/ 380086 w 1788640"/>
                <a:gd name="connsiteY15" fmla="*/ 536592 h 1341480"/>
                <a:gd name="connsiteX16" fmla="*/ 1408554 w 1788640"/>
                <a:gd name="connsiteY16" fmla="*/ 536592 h 1341480"/>
                <a:gd name="connsiteX17" fmla="*/ 1408554 w 1788640"/>
                <a:gd name="connsiteY17" fmla="*/ 760172 h 1341480"/>
                <a:gd name="connsiteX18" fmla="*/ 916678 w 1788640"/>
                <a:gd name="connsiteY18" fmla="*/ 760172 h 1341480"/>
                <a:gd name="connsiteX19" fmla="*/ 916678 w 1788640"/>
                <a:gd name="connsiteY19" fmla="*/ 536592 h 1341480"/>
                <a:gd name="connsiteX20" fmla="*/ 648382 w 1788640"/>
                <a:gd name="connsiteY20" fmla="*/ 1028468 h 1341480"/>
                <a:gd name="connsiteX21" fmla="*/ 648382 w 1788640"/>
                <a:gd name="connsiteY21" fmla="*/ 804888 h 1341480"/>
                <a:gd name="connsiteX22" fmla="*/ 1140258 w 1788640"/>
                <a:gd name="connsiteY22" fmla="*/ 804888 h 1341480"/>
                <a:gd name="connsiteX23" fmla="*/ 1140258 w 1788640"/>
                <a:gd name="connsiteY23" fmla="*/ 1028468 h 1341480"/>
                <a:gd name="connsiteX24" fmla="*/ 134148 w 1788640"/>
                <a:gd name="connsiteY24" fmla="*/ 804888 h 1341480"/>
                <a:gd name="connsiteX25" fmla="*/ 603666 w 1788640"/>
                <a:gd name="connsiteY25" fmla="*/ 804888 h 1341480"/>
                <a:gd name="connsiteX26" fmla="*/ 603666 w 1788640"/>
                <a:gd name="connsiteY26" fmla="*/ 1028468 h 1341480"/>
                <a:gd name="connsiteX27" fmla="*/ 134148 w 1788640"/>
                <a:gd name="connsiteY27" fmla="*/ 1028468 h 1341480"/>
                <a:gd name="connsiteX28" fmla="*/ 871962 w 1788640"/>
                <a:gd name="connsiteY28" fmla="*/ 1073184 h 1341480"/>
                <a:gd name="connsiteX29" fmla="*/ 871962 w 1788640"/>
                <a:gd name="connsiteY29" fmla="*/ 1296764 h 1341480"/>
                <a:gd name="connsiteX30" fmla="*/ 380086 w 1788640"/>
                <a:gd name="connsiteY30" fmla="*/ 1296764 h 1341480"/>
                <a:gd name="connsiteX31" fmla="*/ 380086 w 1788640"/>
                <a:gd name="connsiteY31" fmla="*/ 1073184 h 1341480"/>
                <a:gd name="connsiteX32" fmla="*/ 916678 w 1788640"/>
                <a:gd name="connsiteY32" fmla="*/ 1073184 h 1341480"/>
                <a:gd name="connsiteX33" fmla="*/ 1408554 w 1788640"/>
                <a:gd name="connsiteY33" fmla="*/ 1073184 h 1341480"/>
                <a:gd name="connsiteX34" fmla="*/ 1408554 w 1788640"/>
                <a:gd name="connsiteY34" fmla="*/ 1296764 h 1341480"/>
                <a:gd name="connsiteX35" fmla="*/ 916678 w 1788640"/>
                <a:gd name="connsiteY35" fmla="*/ 1296764 h 1341480"/>
                <a:gd name="connsiteX36" fmla="*/ 1184974 w 1788640"/>
                <a:gd name="connsiteY36" fmla="*/ 1028468 h 1341480"/>
                <a:gd name="connsiteX37" fmla="*/ 1184974 w 1788640"/>
                <a:gd name="connsiteY37" fmla="*/ 804888 h 1341480"/>
                <a:gd name="connsiteX38" fmla="*/ 1654492 w 1788640"/>
                <a:gd name="connsiteY38" fmla="*/ 804888 h 1341480"/>
                <a:gd name="connsiteX39" fmla="*/ 1654492 w 1788640"/>
                <a:gd name="connsiteY39" fmla="*/ 1028468 h 1341480"/>
                <a:gd name="connsiteX40" fmla="*/ 1453270 w 1788640"/>
                <a:gd name="connsiteY40" fmla="*/ 760172 h 1341480"/>
                <a:gd name="connsiteX41" fmla="*/ 1453270 w 1788640"/>
                <a:gd name="connsiteY41" fmla="*/ 536592 h 1341480"/>
                <a:gd name="connsiteX42" fmla="*/ 1654492 w 1788640"/>
                <a:gd name="connsiteY42" fmla="*/ 536592 h 1341480"/>
                <a:gd name="connsiteX43" fmla="*/ 1654492 w 1788640"/>
                <a:gd name="connsiteY43" fmla="*/ 760172 h 1341480"/>
                <a:gd name="connsiteX44" fmla="*/ 1184974 w 1788640"/>
                <a:gd name="connsiteY44" fmla="*/ 491876 h 1341480"/>
                <a:gd name="connsiteX45" fmla="*/ 1184974 w 1788640"/>
                <a:gd name="connsiteY45" fmla="*/ 268296 h 1341480"/>
                <a:gd name="connsiteX46" fmla="*/ 1654492 w 1788640"/>
                <a:gd name="connsiteY46" fmla="*/ 268296 h 1341480"/>
                <a:gd name="connsiteX47" fmla="*/ 1654492 w 1788640"/>
                <a:gd name="connsiteY47" fmla="*/ 491876 h 1341480"/>
                <a:gd name="connsiteX48" fmla="*/ 1140258 w 1788640"/>
                <a:gd name="connsiteY48" fmla="*/ 491876 h 1341480"/>
                <a:gd name="connsiteX49" fmla="*/ 648382 w 1788640"/>
                <a:gd name="connsiteY49" fmla="*/ 491876 h 1341480"/>
                <a:gd name="connsiteX50" fmla="*/ 648382 w 1788640"/>
                <a:gd name="connsiteY50" fmla="*/ 268296 h 1341480"/>
                <a:gd name="connsiteX51" fmla="*/ 1140258 w 1788640"/>
                <a:gd name="connsiteY51" fmla="*/ 268296 h 1341480"/>
                <a:gd name="connsiteX52" fmla="*/ 603666 w 1788640"/>
                <a:gd name="connsiteY52" fmla="*/ 491876 h 1341480"/>
                <a:gd name="connsiteX53" fmla="*/ 134148 w 1788640"/>
                <a:gd name="connsiteY53" fmla="*/ 491876 h 1341480"/>
                <a:gd name="connsiteX54" fmla="*/ 134148 w 1788640"/>
                <a:gd name="connsiteY54" fmla="*/ 268296 h 1341480"/>
                <a:gd name="connsiteX55" fmla="*/ 603666 w 1788640"/>
                <a:gd name="connsiteY55" fmla="*/ 268296 h 1341480"/>
                <a:gd name="connsiteX56" fmla="*/ 134148 w 1788640"/>
                <a:gd name="connsiteY56" fmla="*/ 1073184 h 1341480"/>
                <a:gd name="connsiteX57" fmla="*/ 335370 w 1788640"/>
                <a:gd name="connsiteY57" fmla="*/ 1073184 h 1341480"/>
                <a:gd name="connsiteX58" fmla="*/ 335370 w 1788640"/>
                <a:gd name="connsiteY58" fmla="*/ 1296764 h 1341480"/>
                <a:gd name="connsiteX59" fmla="*/ 134148 w 1788640"/>
                <a:gd name="connsiteY59" fmla="*/ 1296764 h 1341480"/>
                <a:gd name="connsiteX60" fmla="*/ 1453270 w 1788640"/>
                <a:gd name="connsiteY60" fmla="*/ 1296764 h 1341480"/>
                <a:gd name="connsiteX61" fmla="*/ 1453270 w 1788640"/>
                <a:gd name="connsiteY61" fmla="*/ 1073184 h 1341480"/>
                <a:gd name="connsiteX62" fmla="*/ 1654492 w 1788640"/>
                <a:gd name="connsiteY62" fmla="*/ 1073184 h 1341480"/>
                <a:gd name="connsiteX63" fmla="*/ 1654492 w 1788640"/>
                <a:gd name="connsiteY63" fmla="*/ 1296764 h 1341480"/>
                <a:gd name="connsiteX64" fmla="*/ 44716 w 1788640"/>
                <a:gd name="connsiteY64" fmla="*/ 223580 h 1341480"/>
                <a:gd name="connsiteX65" fmla="*/ 44716 w 1788640"/>
                <a:gd name="connsiteY65" fmla="*/ 44716 h 1341480"/>
                <a:gd name="connsiteX66" fmla="*/ 1743924 w 1788640"/>
                <a:gd name="connsiteY66" fmla="*/ 44716 h 1341480"/>
                <a:gd name="connsiteX67" fmla="*/ 1743924 w 1788640"/>
                <a:gd name="connsiteY67" fmla="*/ 223580 h 134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788640" h="1341480">
                  <a:moveTo>
                    <a:pt x="1788640" y="0"/>
                  </a:moveTo>
                  <a:lnTo>
                    <a:pt x="0" y="0"/>
                  </a:lnTo>
                  <a:lnTo>
                    <a:pt x="0" y="268296"/>
                  </a:lnTo>
                  <a:lnTo>
                    <a:pt x="89432" y="268296"/>
                  </a:lnTo>
                  <a:lnTo>
                    <a:pt x="89432" y="1341480"/>
                  </a:lnTo>
                  <a:lnTo>
                    <a:pt x="1699208" y="1341480"/>
                  </a:lnTo>
                  <a:lnTo>
                    <a:pt x="1699208" y="268296"/>
                  </a:lnTo>
                  <a:lnTo>
                    <a:pt x="1788640" y="268296"/>
                  </a:lnTo>
                  <a:close/>
                  <a:moveTo>
                    <a:pt x="134148" y="536592"/>
                  </a:moveTo>
                  <a:lnTo>
                    <a:pt x="335370" y="536592"/>
                  </a:lnTo>
                  <a:lnTo>
                    <a:pt x="335370" y="760172"/>
                  </a:lnTo>
                  <a:lnTo>
                    <a:pt x="134148" y="760172"/>
                  </a:lnTo>
                  <a:close/>
                  <a:moveTo>
                    <a:pt x="871962" y="536592"/>
                  </a:moveTo>
                  <a:lnTo>
                    <a:pt x="871962" y="760172"/>
                  </a:lnTo>
                  <a:lnTo>
                    <a:pt x="380086" y="760172"/>
                  </a:lnTo>
                  <a:lnTo>
                    <a:pt x="380086" y="536592"/>
                  </a:lnTo>
                  <a:close/>
                  <a:moveTo>
                    <a:pt x="1408554" y="536592"/>
                  </a:moveTo>
                  <a:lnTo>
                    <a:pt x="1408554" y="760172"/>
                  </a:lnTo>
                  <a:lnTo>
                    <a:pt x="916678" y="760172"/>
                  </a:lnTo>
                  <a:lnTo>
                    <a:pt x="916678" y="536592"/>
                  </a:lnTo>
                  <a:close/>
                  <a:moveTo>
                    <a:pt x="648382" y="1028468"/>
                  </a:moveTo>
                  <a:lnTo>
                    <a:pt x="648382" y="804888"/>
                  </a:lnTo>
                  <a:lnTo>
                    <a:pt x="1140258" y="804888"/>
                  </a:lnTo>
                  <a:lnTo>
                    <a:pt x="1140258" y="1028468"/>
                  </a:lnTo>
                  <a:close/>
                  <a:moveTo>
                    <a:pt x="134148" y="804888"/>
                  </a:moveTo>
                  <a:lnTo>
                    <a:pt x="603666" y="804888"/>
                  </a:lnTo>
                  <a:lnTo>
                    <a:pt x="603666" y="1028468"/>
                  </a:lnTo>
                  <a:lnTo>
                    <a:pt x="134148" y="1028468"/>
                  </a:lnTo>
                  <a:close/>
                  <a:moveTo>
                    <a:pt x="871962" y="1073184"/>
                  </a:moveTo>
                  <a:lnTo>
                    <a:pt x="871962" y="1296764"/>
                  </a:lnTo>
                  <a:lnTo>
                    <a:pt x="380086" y="1296764"/>
                  </a:lnTo>
                  <a:lnTo>
                    <a:pt x="380086" y="1073184"/>
                  </a:lnTo>
                  <a:close/>
                  <a:moveTo>
                    <a:pt x="916678" y="1073184"/>
                  </a:moveTo>
                  <a:lnTo>
                    <a:pt x="1408554" y="1073184"/>
                  </a:lnTo>
                  <a:lnTo>
                    <a:pt x="1408554" y="1296764"/>
                  </a:lnTo>
                  <a:lnTo>
                    <a:pt x="916678" y="1296764"/>
                  </a:lnTo>
                  <a:close/>
                  <a:moveTo>
                    <a:pt x="1184974" y="1028468"/>
                  </a:moveTo>
                  <a:lnTo>
                    <a:pt x="1184974" y="804888"/>
                  </a:lnTo>
                  <a:lnTo>
                    <a:pt x="1654492" y="804888"/>
                  </a:lnTo>
                  <a:lnTo>
                    <a:pt x="1654492" y="1028468"/>
                  </a:lnTo>
                  <a:close/>
                  <a:moveTo>
                    <a:pt x="1453270" y="760172"/>
                  </a:moveTo>
                  <a:lnTo>
                    <a:pt x="1453270" y="536592"/>
                  </a:lnTo>
                  <a:lnTo>
                    <a:pt x="1654492" y="536592"/>
                  </a:lnTo>
                  <a:lnTo>
                    <a:pt x="1654492" y="760172"/>
                  </a:lnTo>
                  <a:close/>
                  <a:moveTo>
                    <a:pt x="1184974" y="491876"/>
                  </a:moveTo>
                  <a:lnTo>
                    <a:pt x="1184974" y="268296"/>
                  </a:lnTo>
                  <a:lnTo>
                    <a:pt x="1654492" y="268296"/>
                  </a:lnTo>
                  <a:lnTo>
                    <a:pt x="1654492" y="491876"/>
                  </a:lnTo>
                  <a:close/>
                  <a:moveTo>
                    <a:pt x="1140258" y="491876"/>
                  </a:moveTo>
                  <a:lnTo>
                    <a:pt x="648382" y="491876"/>
                  </a:lnTo>
                  <a:lnTo>
                    <a:pt x="648382" y="268296"/>
                  </a:lnTo>
                  <a:lnTo>
                    <a:pt x="1140258" y="268296"/>
                  </a:lnTo>
                  <a:close/>
                  <a:moveTo>
                    <a:pt x="603666" y="491876"/>
                  </a:moveTo>
                  <a:lnTo>
                    <a:pt x="134148" y="491876"/>
                  </a:lnTo>
                  <a:lnTo>
                    <a:pt x="134148" y="268296"/>
                  </a:lnTo>
                  <a:lnTo>
                    <a:pt x="603666" y="268296"/>
                  </a:lnTo>
                  <a:close/>
                  <a:moveTo>
                    <a:pt x="134148" y="1073184"/>
                  </a:moveTo>
                  <a:lnTo>
                    <a:pt x="335370" y="1073184"/>
                  </a:lnTo>
                  <a:lnTo>
                    <a:pt x="335370" y="1296764"/>
                  </a:lnTo>
                  <a:lnTo>
                    <a:pt x="134148" y="1296764"/>
                  </a:lnTo>
                  <a:close/>
                  <a:moveTo>
                    <a:pt x="1453270" y="1296764"/>
                  </a:moveTo>
                  <a:lnTo>
                    <a:pt x="1453270" y="1073184"/>
                  </a:lnTo>
                  <a:lnTo>
                    <a:pt x="1654492" y="1073184"/>
                  </a:lnTo>
                  <a:lnTo>
                    <a:pt x="1654492" y="1296764"/>
                  </a:lnTo>
                  <a:close/>
                  <a:moveTo>
                    <a:pt x="44716" y="223580"/>
                  </a:moveTo>
                  <a:lnTo>
                    <a:pt x="44716" y="44716"/>
                  </a:lnTo>
                  <a:lnTo>
                    <a:pt x="1743924" y="44716"/>
                  </a:lnTo>
                  <a:lnTo>
                    <a:pt x="1743924" y="223580"/>
                  </a:lnTo>
                  <a:close/>
                </a:path>
              </a:pathLst>
            </a:custGeom>
            <a:solidFill>
              <a:srgbClr val="000000"/>
            </a:solidFill>
            <a:ln w="22324" cap="flat">
              <a:noFill/>
              <a:prstDash val="solid"/>
              <a:miter/>
            </a:ln>
            <a:scene3d>
              <a:camera prst="isometricOffAxis2Right"/>
              <a:lightRig rig="threePt" dir="t"/>
            </a:scene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5" descr="Full Brick Wall outline">
              <a:extLst>
                <a:ext uri="{FF2B5EF4-FFF2-40B4-BE49-F238E27FC236}">
                  <a16:creationId xmlns:a16="http://schemas.microsoft.com/office/drawing/2014/main" id="{274E8348-B4C1-F0F3-D9E5-63A1485B8B1E}"/>
                </a:ext>
              </a:extLst>
            </p:cNvPr>
            <p:cNvSpPr/>
            <p:nvPr/>
          </p:nvSpPr>
          <p:spPr>
            <a:xfrm>
              <a:off x="1922176" y="4203698"/>
              <a:ext cx="4116537" cy="1214984"/>
            </a:xfrm>
            <a:custGeom>
              <a:avLst/>
              <a:gdLst>
                <a:gd name="connsiteX0" fmla="*/ 1788640 w 1788640"/>
                <a:gd name="connsiteY0" fmla="*/ 0 h 1341480"/>
                <a:gd name="connsiteX1" fmla="*/ 0 w 1788640"/>
                <a:gd name="connsiteY1" fmla="*/ 0 h 1341480"/>
                <a:gd name="connsiteX2" fmla="*/ 0 w 1788640"/>
                <a:gd name="connsiteY2" fmla="*/ 268296 h 1341480"/>
                <a:gd name="connsiteX3" fmla="*/ 89432 w 1788640"/>
                <a:gd name="connsiteY3" fmla="*/ 268296 h 1341480"/>
                <a:gd name="connsiteX4" fmla="*/ 89432 w 1788640"/>
                <a:gd name="connsiteY4" fmla="*/ 1341480 h 1341480"/>
                <a:gd name="connsiteX5" fmla="*/ 1699208 w 1788640"/>
                <a:gd name="connsiteY5" fmla="*/ 1341480 h 1341480"/>
                <a:gd name="connsiteX6" fmla="*/ 1699208 w 1788640"/>
                <a:gd name="connsiteY6" fmla="*/ 268296 h 1341480"/>
                <a:gd name="connsiteX7" fmla="*/ 1788640 w 1788640"/>
                <a:gd name="connsiteY7" fmla="*/ 268296 h 1341480"/>
                <a:gd name="connsiteX8" fmla="*/ 134148 w 1788640"/>
                <a:gd name="connsiteY8" fmla="*/ 536592 h 1341480"/>
                <a:gd name="connsiteX9" fmla="*/ 335370 w 1788640"/>
                <a:gd name="connsiteY9" fmla="*/ 536592 h 1341480"/>
                <a:gd name="connsiteX10" fmla="*/ 335370 w 1788640"/>
                <a:gd name="connsiteY10" fmla="*/ 760172 h 1341480"/>
                <a:gd name="connsiteX11" fmla="*/ 134148 w 1788640"/>
                <a:gd name="connsiteY11" fmla="*/ 760172 h 1341480"/>
                <a:gd name="connsiteX12" fmla="*/ 871962 w 1788640"/>
                <a:gd name="connsiteY12" fmla="*/ 536592 h 1341480"/>
                <a:gd name="connsiteX13" fmla="*/ 871962 w 1788640"/>
                <a:gd name="connsiteY13" fmla="*/ 760172 h 1341480"/>
                <a:gd name="connsiteX14" fmla="*/ 380086 w 1788640"/>
                <a:gd name="connsiteY14" fmla="*/ 760172 h 1341480"/>
                <a:gd name="connsiteX15" fmla="*/ 380086 w 1788640"/>
                <a:gd name="connsiteY15" fmla="*/ 536592 h 1341480"/>
                <a:gd name="connsiteX16" fmla="*/ 1408554 w 1788640"/>
                <a:gd name="connsiteY16" fmla="*/ 536592 h 1341480"/>
                <a:gd name="connsiteX17" fmla="*/ 1408554 w 1788640"/>
                <a:gd name="connsiteY17" fmla="*/ 760172 h 1341480"/>
                <a:gd name="connsiteX18" fmla="*/ 916678 w 1788640"/>
                <a:gd name="connsiteY18" fmla="*/ 760172 h 1341480"/>
                <a:gd name="connsiteX19" fmla="*/ 916678 w 1788640"/>
                <a:gd name="connsiteY19" fmla="*/ 536592 h 1341480"/>
                <a:gd name="connsiteX20" fmla="*/ 648382 w 1788640"/>
                <a:gd name="connsiteY20" fmla="*/ 1028468 h 1341480"/>
                <a:gd name="connsiteX21" fmla="*/ 648382 w 1788640"/>
                <a:gd name="connsiteY21" fmla="*/ 804888 h 1341480"/>
                <a:gd name="connsiteX22" fmla="*/ 1140258 w 1788640"/>
                <a:gd name="connsiteY22" fmla="*/ 804888 h 1341480"/>
                <a:gd name="connsiteX23" fmla="*/ 1140258 w 1788640"/>
                <a:gd name="connsiteY23" fmla="*/ 1028468 h 1341480"/>
                <a:gd name="connsiteX24" fmla="*/ 134148 w 1788640"/>
                <a:gd name="connsiteY24" fmla="*/ 804888 h 1341480"/>
                <a:gd name="connsiteX25" fmla="*/ 603666 w 1788640"/>
                <a:gd name="connsiteY25" fmla="*/ 804888 h 1341480"/>
                <a:gd name="connsiteX26" fmla="*/ 603666 w 1788640"/>
                <a:gd name="connsiteY26" fmla="*/ 1028468 h 1341480"/>
                <a:gd name="connsiteX27" fmla="*/ 134148 w 1788640"/>
                <a:gd name="connsiteY27" fmla="*/ 1028468 h 1341480"/>
                <a:gd name="connsiteX28" fmla="*/ 871962 w 1788640"/>
                <a:gd name="connsiteY28" fmla="*/ 1073184 h 1341480"/>
                <a:gd name="connsiteX29" fmla="*/ 871962 w 1788640"/>
                <a:gd name="connsiteY29" fmla="*/ 1296764 h 1341480"/>
                <a:gd name="connsiteX30" fmla="*/ 380086 w 1788640"/>
                <a:gd name="connsiteY30" fmla="*/ 1296764 h 1341480"/>
                <a:gd name="connsiteX31" fmla="*/ 380086 w 1788640"/>
                <a:gd name="connsiteY31" fmla="*/ 1073184 h 1341480"/>
                <a:gd name="connsiteX32" fmla="*/ 916678 w 1788640"/>
                <a:gd name="connsiteY32" fmla="*/ 1073184 h 1341480"/>
                <a:gd name="connsiteX33" fmla="*/ 1408554 w 1788640"/>
                <a:gd name="connsiteY33" fmla="*/ 1073184 h 1341480"/>
                <a:gd name="connsiteX34" fmla="*/ 1408554 w 1788640"/>
                <a:gd name="connsiteY34" fmla="*/ 1296764 h 1341480"/>
                <a:gd name="connsiteX35" fmla="*/ 916678 w 1788640"/>
                <a:gd name="connsiteY35" fmla="*/ 1296764 h 1341480"/>
                <a:gd name="connsiteX36" fmla="*/ 1184974 w 1788640"/>
                <a:gd name="connsiteY36" fmla="*/ 1028468 h 1341480"/>
                <a:gd name="connsiteX37" fmla="*/ 1184974 w 1788640"/>
                <a:gd name="connsiteY37" fmla="*/ 804888 h 1341480"/>
                <a:gd name="connsiteX38" fmla="*/ 1654492 w 1788640"/>
                <a:gd name="connsiteY38" fmla="*/ 804888 h 1341480"/>
                <a:gd name="connsiteX39" fmla="*/ 1654492 w 1788640"/>
                <a:gd name="connsiteY39" fmla="*/ 1028468 h 1341480"/>
                <a:gd name="connsiteX40" fmla="*/ 1453270 w 1788640"/>
                <a:gd name="connsiteY40" fmla="*/ 760172 h 1341480"/>
                <a:gd name="connsiteX41" fmla="*/ 1453270 w 1788640"/>
                <a:gd name="connsiteY41" fmla="*/ 536592 h 1341480"/>
                <a:gd name="connsiteX42" fmla="*/ 1654492 w 1788640"/>
                <a:gd name="connsiteY42" fmla="*/ 536592 h 1341480"/>
                <a:gd name="connsiteX43" fmla="*/ 1654492 w 1788640"/>
                <a:gd name="connsiteY43" fmla="*/ 760172 h 1341480"/>
                <a:gd name="connsiteX44" fmla="*/ 1184974 w 1788640"/>
                <a:gd name="connsiteY44" fmla="*/ 491876 h 1341480"/>
                <a:gd name="connsiteX45" fmla="*/ 1184974 w 1788640"/>
                <a:gd name="connsiteY45" fmla="*/ 268296 h 1341480"/>
                <a:gd name="connsiteX46" fmla="*/ 1654492 w 1788640"/>
                <a:gd name="connsiteY46" fmla="*/ 268296 h 1341480"/>
                <a:gd name="connsiteX47" fmla="*/ 1654492 w 1788640"/>
                <a:gd name="connsiteY47" fmla="*/ 491876 h 1341480"/>
                <a:gd name="connsiteX48" fmla="*/ 1140258 w 1788640"/>
                <a:gd name="connsiteY48" fmla="*/ 491876 h 1341480"/>
                <a:gd name="connsiteX49" fmla="*/ 648382 w 1788640"/>
                <a:gd name="connsiteY49" fmla="*/ 491876 h 1341480"/>
                <a:gd name="connsiteX50" fmla="*/ 648382 w 1788640"/>
                <a:gd name="connsiteY50" fmla="*/ 268296 h 1341480"/>
                <a:gd name="connsiteX51" fmla="*/ 1140258 w 1788640"/>
                <a:gd name="connsiteY51" fmla="*/ 268296 h 1341480"/>
                <a:gd name="connsiteX52" fmla="*/ 603666 w 1788640"/>
                <a:gd name="connsiteY52" fmla="*/ 491876 h 1341480"/>
                <a:gd name="connsiteX53" fmla="*/ 134148 w 1788640"/>
                <a:gd name="connsiteY53" fmla="*/ 491876 h 1341480"/>
                <a:gd name="connsiteX54" fmla="*/ 134148 w 1788640"/>
                <a:gd name="connsiteY54" fmla="*/ 268296 h 1341480"/>
                <a:gd name="connsiteX55" fmla="*/ 603666 w 1788640"/>
                <a:gd name="connsiteY55" fmla="*/ 268296 h 1341480"/>
                <a:gd name="connsiteX56" fmla="*/ 134148 w 1788640"/>
                <a:gd name="connsiteY56" fmla="*/ 1073184 h 1341480"/>
                <a:gd name="connsiteX57" fmla="*/ 335370 w 1788640"/>
                <a:gd name="connsiteY57" fmla="*/ 1073184 h 1341480"/>
                <a:gd name="connsiteX58" fmla="*/ 335370 w 1788640"/>
                <a:gd name="connsiteY58" fmla="*/ 1296764 h 1341480"/>
                <a:gd name="connsiteX59" fmla="*/ 134148 w 1788640"/>
                <a:gd name="connsiteY59" fmla="*/ 1296764 h 1341480"/>
                <a:gd name="connsiteX60" fmla="*/ 1453270 w 1788640"/>
                <a:gd name="connsiteY60" fmla="*/ 1296764 h 1341480"/>
                <a:gd name="connsiteX61" fmla="*/ 1453270 w 1788640"/>
                <a:gd name="connsiteY61" fmla="*/ 1073184 h 1341480"/>
                <a:gd name="connsiteX62" fmla="*/ 1654492 w 1788640"/>
                <a:gd name="connsiteY62" fmla="*/ 1073184 h 1341480"/>
                <a:gd name="connsiteX63" fmla="*/ 1654492 w 1788640"/>
                <a:gd name="connsiteY63" fmla="*/ 1296764 h 1341480"/>
                <a:gd name="connsiteX64" fmla="*/ 44716 w 1788640"/>
                <a:gd name="connsiteY64" fmla="*/ 223580 h 1341480"/>
                <a:gd name="connsiteX65" fmla="*/ 44716 w 1788640"/>
                <a:gd name="connsiteY65" fmla="*/ 44716 h 1341480"/>
                <a:gd name="connsiteX66" fmla="*/ 1743924 w 1788640"/>
                <a:gd name="connsiteY66" fmla="*/ 44716 h 1341480"/>
                <a:gd name="connsiteX67" fmla="*/ 1743924 w 1788640"/>
                <a:gd name="connsiteY67" fmla="*/ 223580 h 134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788640" h="1341480">
                  <a:moveTo>
                    <a:pt x="1788640" y="0"/>
                  </a:moveTo>
                  <a:lnTo>
                    <a:pt x="0" y="0"/>
                  </a:lnTo>
                  <a:lnTo>
                    <a:pt x="0" y="268296"/>
                  </a:lnTo>
                  <a:lnTo>
                    <a:pt x="89432" y="268296"/>
                  </a:lnTo>
                  <a:lnTo>
                    <a:pt x="89432" y="1341480"/>
                  </a:lnTo>
                  <a:lnTo>
                    <a:pt x="1699208" y="1341480"/>
                  </a:lnTo>
                  <a:lnTo>
                    <a:pt x="1699208" y="268296"/>
                  </a:lnTo>
                  <a:lnTo>
                    <a:pt x="1788640" y="268296"/>
                  </a:lnTo>
                  <a:close/>
                  <a:moveTo>
                    <a:pt x="134148" y="536592"/>
                  </a:moveTo>
                  <a:lnTo>
                    <a:pt x="335370" y="536592"/>
                  </a:lnTo>
                  <a:lnTo>
                    <a:pt x="335370" y="760172"/>
                  </a:lnTo>
                  <a:lnTo>
                    <a:pt x="134148" y="760172"/>
                  </a:lnTo>
                  <a:close/>
                  <a:moveTo>
                    <a:pt x="871962" y="536592"/>
                  </a:moveTo>
                  <a:lnTo>
                    <a:pt x="871962" y="760172"/>
                  </a:lnTo>
                  <a:lnTo>
                    <a:pt x="380086" y="760172"/>
                  </a:lnTo>
                  <a:lnTo>
                    <a:pt x="380086" y="536592"/>
                  </a:lnTo>
                  <a:close/>
                  <a:moveTo>
                    <a:pt x="1408554" y="536592"/>
                  </a:moveTo>
                  <a:lnTo>
                    <a:pt x="1408554" y="760172"/>
                  </a:lnTo>
                  <a:lnTo>
                    <a:pt x="916678" y="760172"/>
                  </a:lnTo>
                  <a:lnTo>
                    <a:pt x="916678" y="536592"/>
                  </a:lnTo>
                  <a:close/>
                  <a:moveTo>
                    <a:pt x="648382" y="1028468"/>
                  </a:moveTo>
                  <a:lnTo>
                    <a:pt x="648382" y="804888"/>
                  </a:lnTo>
                  <a:lnTo>
                    <a:pt x="1140258" y="804888"/>
                  </a:lnTo>
                  <a:lnTo>
                    <a:pt x="1140258" y="1028468"/>
                  </a:lnTo>
                  <a:close/>
                  <a:moveTo>
                    <a:pt x="134148" y="804888"/>
                  </a:moveTo>
                  <a:lnTo>
                    <a:pt x="603666" y="804888"/>
                  </a:lnTo>
                  <a:lnTo>
                    <a:pt x="603666" y="1028468"/>
                  </a:lnTo>
                  <a:lnTo>
                    <a:pt x="134148" y="1028468"/>
                  </a:lnTo>
                  <a:close/>
                  <a:moveTo>
                    <a:pt x="871962" y="1073184"/>
                  </a:moveTo>
                  <a:lnTo>
                    <a:pt x="871962" y="1296764"/>
                  </a:lnTo>
                  <a:lnTo>
                    <a:pt x="380086" y="1296764"/>
                  </a:lnTo>
                  <a:lnTo>
                    <a:pt x="380086" y="1073184"/>
                  </a:lnTo>
                  <a:close/>
                  <a:moveTo>
                    <a:pt x="916678" y="1073184"/>
                  </a:moveTo>
                  <a:lnTo>
                    <a:pt x="1408554" y="1073184"/>
                  </a:lnTo>
                  <a:lnTo>
                    <a:pt x="1408554" y="1296764"/>
                  </a:lnTo>
                  <a:lnTo>
                    <a:pt x="916678" y="1296764"/>
                  </a:lnTo>
                  <a:close/>
                  <a:moveTo>
                    <a:pt x="1184974" y="1028468"/>
                  </a:moveTo>
                  <a:lnTo>
                    <a:pt x="1184974" y="804888"/>
                  </a:lnTo>
                  <a:lnTo>
                    <a:pt x="1654492" y="804888"/>
                  </a:lnTo>
                  <a:lnTo>
                    <a:pt x="1654492" y="1028468"/>
                  </a:lnTo>
                  <a:close/>
                  <a:moveTo>
                    <a:pt x="1453270" y="760172"/>
                  </a:moveTo>
                  <a:lnTo>
                    <a:pt x="1453270" y="536592"/>
                  </a:lnTo>
                  <a:lnTo>
                    <a:pt x="1654492" y="536592"/>
                  </a:lnTo>
                  <a:lnTo>
                    <a:pt x="1654492" y="760172"/>
                  </a:lnTo>
                  <a:close/>
                  <a:moveTo>
                    <a:pt x="1184974" y="491876"/>
                  </a:moveTo>
                  <a:lnTo>
                    <a:pt x="1184974" y="268296"/>
                  </a:lnTo>
                  <a:lnTo>
                    <a:pt x="1654492" y="268296"/>
                  </a:lnTo>
                  <a:lnTo>
                    <a:pt x="1654492" y="491876"/>
                  </a:lnTo>
                  <a:close/>
                  <a:moveTo>
                    <a:pt x="1140258" y="491876"/>
                  </a:moveTo>
                  <a:lnTo>
                    <a:pt x="648382" y="491876"/>
                  </a:lnTo>
                  <a:lnTo>
                    <a:pt x="648382" y="268296"/>
                  </a:lnTo>
                  <a:lnTo>
                    <a:pt x="1140258" y="268296"/>
                  </a:lnTo>
                  <a:close/>
                  <a:moveTo>
                    <a:pt x="603666" y="491876"/>
                  </a:moveTo>
                  <a:lnTo>
                    <a:pt x="134148" y="491876"/>
                  </a:lnTo>
                  <a:lnTo>
                    <a:pt x="134148" y="268296"/>
                  </a:lnTo>
                  <a:lnTo>
                    <a:pt x="603666" y="268296"/>
                  </a:lnTo>
                  <a:close/>
                  <a:moveTo>
                    <a:pt x="134148" y="1073184"/>
                  </a:moveTo>
                  <a:lnTo>
                    <a:pt x="335370" y="1073184"/>
                  </a:lnTo>
                  <a:lnTo>
                    <a:pt x="335370" y="1296764"/>
                  </a:lnTo>
                  <a:lnTo>
                    <a:pt x="134148" y="1296764"/>
                  </a:lnTo>
                  <a:close/>
                  <a:moveTo>
                    <a:pt x="1453270" y="1296764"/>
                  </a:moveTo>
                  <a:lnTo>
                    <a:pt x="1453270" y="1073184"/>
                  </a:lnTo>
                  <a:lnTo>
                    <a:pt x="1654492" y="1073184"/>
                  </a:lnTo>
                  <a:lnTo>
                    <a:pt x="1654492" y="1296764"/>
                  </a:lnTo>
                  <a:close/>
                  <a:moveTo>
                    <a:pt x="44716" y="223580"/>
                  </a:moveTo>
                  <a:lnTo>
                    <a:pt x="44716" y="44716"/>
                  </a:lnTo>
                  <a:lnTo>
                    <a:pt x="1743924" y="44716"/>
                  </a:lnTo>
                  <a:lnTo>
                    <a:pt x="1743924" y="223580"/>
                  </a:lnTo>
                  <a:close/>
                </a:path>
              </a:pathLst>
            </a:custGeom>
            <a:solidFill>
              <a:srgbClr val="000000"/>
            </a:solidFill>
            <a:ln w="22324" cap="flat">
              <a:noFill/>
              <a:prstDash val="solid"/>
              <a:miter/>
            </a:ln>
            <a:scene3d>
              <a:camera prst="isometricOffAxis1Left"/>
              <a:lightRig rig="threePt" dir="t"/>
            </a:scene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5" descr="Full Brick Wall outline">
              <a:extLst>
                <a:ext uri="{FF2B5EF4-FFF2-40B4-BE49-F238E27FC236}">
                  <a16:creationId xmlns:a16="http://schemas.microsoft.com/office/drawing/2014/main" id="{967DD3D0-8780-53D3-DAC8-7A2332C13CB8}"/>
                </a:ext>
              </a:extLst>
            </p:cNvPr>
            <p:cNvSpPr/>
            <p:nvPr/>
          </p:nvSpPr>
          <p:spPr>
            <a:xfrm>
              <a:off x="3523244" y="4203698"/>
              <a:ext cx="4116537" cy="1214984"/>
            </a:xfrm>
            <a:custGeom>
              <a:avLst/>
              <a:gdLst>
                <a:gd name="connsiteX0" fmla="*/ 1788640 w 1788640"/>
                <a:gd name="connsiteY0" fmla="*/ 0 h 1341480"/>
                <a:gd name="connsiteX1" fmla="*/ 0 w 1788640"/>
                <a:gd name="connsiteY1" fmla="*/ 0 h 1341480"/>
                <a:gd name="connsiteX2" fmla="*/ 0 w 1788640"/>
                <a:gd name="connsiteY2" fmla="*/ 268296 h 1341480"/>
                <a:gd name="connsiteX3" fmla="*/ 89432 w 1788640"/>
                <a:gd name="connsiteY3" fmla="*/ 268296 h 1341480"/>
                <a:gd name="connsiteX4" fmla="*/ 89432 w 1788640"/>
                <a:gd name="connsiteY4" fmla="*/ 1341480 h 1341480"/>
                <a:gd name="connsiteX5" fmla="*/ 1699208 w 1788640"/>
                <a:gd name="connsiteY5" fmla="*/ 1341480 h 1341480"/>
                <a:gd name="connsiteX6" fmla="*/ 1699208 w 1788640"/>
                <a:gd name="connsiteY6" fmla="*/ 268296 h 1341480"/>
                <a:gd name="connsiteX7" fmla="*/ 1788640 w 1788640"/>
                <a:gd name="connsiteY7" fmla="*/ 268296 h 1341480"/>
                <a:gd name="connsiteX8" fmla="*/ 134148 w 1788640"/>
                <a:gd name="connsiteY8" fmla="*/ 536592 h 1341480"/>
                <a:gd name="connsiteX9" fmla="*/ 335370 w 1788640"/>
                <a:gd name="connsiteY9" fmla="*/ 536592 h 1341480"/>
                <a:gd name="connsiteX10" fmla="*/ 335370 w 1788640"/>
                <a:gd name="connsiteY10" fmla="*/ 760172 h 1341480"/>
                <a:gd name="connsiteX11" fmla="*/ 134148 w 1788640"/>
                <a:gd name="connsiteY11" fmla="*/ 760172 h 1341480"/>
                <a:gd name="connsiteX12" fmla="*/ 871962 w 1788640"/>
                <a:gd name="connsiteY12" fmla="*/ 536592 h 1341480"/>
                <a:gd name="connsiteX13" fmla="*/ 871962 w 1788640"/>
                <a:gd name="connsiteY13" fmla="*/ 760172 h 1341480"/>
                <a:gd name="connsiteX14" fmla="*/ 380086 w 1788640"/>
                <a:gd name="connsiteY14" fmla="*/ 760172 h 1341480"/>
                <a:gd name="connsiteX15" fmla="*/ 380086 w 1788640"/>
                <a:gd name="connsiteY15" fmla="*/ 536592 h 1341480"/>
                <a:gd name="connsiteX16" fmla="*/ 1408554 w 1788640"/>
                <a:gd name="connsiteY16" fmla="*/ 536592 h 1341480"/>
                <a:gd name="connsiteX17" fmla="*/ 1408554 w 1788640"/>
                <a:gd name="connsiteY17" fmla="*/ 760172 h 1341480"/>
                <a:gd name="connsiteX18" fmla="*/ 916678 w 1788640"/>
                <a:gd name="connsiteY18" fmla="*/ 760172 h 1341480"/>
                <a:gd name="connsiteX19" fmla="*/ 916678 w 1788640"/>
                <a:gd name="connsiteY19" fmla="*/ 536592 h 1341480"/>
                <a:gd name="connsiteX20" fmla="*/ 648382 w 1788640"/>
                <a:gd name="connsiteY20" fmla="*/ 1028468 h 1341480"/>
                <a:gd name="connsiteX21" fmla="*/ 648382 w 1788640"/>
                <a:gd name="connsiteY21" fmla="*/ 804888 h 1341480"/>
                <a:gd name="connsiteX22" fmla="*/ 1140258 w 1788640"/>
                <a:gd name="connsiteY22" fmla="*/ 804888 h 1341480"/>
                <a:gd name="connsiteX23" fmla="*/ 1140258 w 1788640"/>
                <a:gd name="connsiteY23" fmla="*/ 1028468 h 1341480"/>
                <a:gd name="connsiteX24" fmla="*/ 134148 w 1788640"/>
                <a:gd name="connsiteY24" fmla="*/ 804888 h 1341480"/>
                <a:gd name="connsiteX25" fmla="*/ 603666 w 1788640"/>
                <a:gd name="connsiteY25" fmla="*/ 804888 h 1341480"/>
                <a:gd name="connsiteX26" fmla="*/ 603666 w 1788640"/>
                <a:gd name="connsiteY26" fmla="*/ 1028468 h 1341480"/>
                <a:gd name="connsiteX27" fmla="*/ 134148 w 1788640"/>
                <a:gd name="connsiteY27" fmla="*/ 1028468 h 1341480"/>
                <a:gd name="connsiteX28" fmla="*/ 871962 w 1788640"/>
                <a:gd name="connsiteY28" fmla="*/ 1073184 h 1341480"/>
                <a:gd name="connsiteX29" fmla="*/ 871962 w 1788640"/>
                <a:gd name="connsiteY29" fmla="*/ 1296764 h 1341480"/>
                <a:gd name="connsiteX30" fmla="*/ 380086 w 1788640"/>
                <a:gd name="connsiteY30" fmla="*/ 1296764 h 1341480"/>
                <a:gd name="connsiteX31" fmla="*/ 380086 w 1788640"/>
                <a:gd name="connsiteY31" fmla="*/ 1073184 h 1341480"/>
                <a:gd name="connsiteX32" fmla="*/ 916678 w 1788640"/>
                <a:gd name="connsiteY32" fmla="*/ 1073184 h 1341480"/>
                <a:gd name="connsiteX33" fmla="*/ 1408554 w 1788640"/>
                <a:gd name="connsiteY33" fmla="*/ 1073184 h 1341480"/>
                <a:gd name="connsiteX34" fmla="*/ 1408554 w 1788640"/>
                <a:gd name="connsiteY34" fmla="*/ 1296764 h 1341480"/>
                <a:gd name="connsiteX35" fmla="*/ 916678 w 1788640"/>
                <a:gd name="connsiteY35" fmla="*/ 1296764 h 1341480"/>
                <a:gd name="connsiteX36" fmla="*/ 1184974 w 1788640"/>
                <a:gd name="connsiteY36" fmla="*/ 1028468 h 1341480"/>
                <a:gd name="connsiteX37" fmla="*/ 1184974 w 1788640"/>
                <a:gd name="connsiteY37" fmla="*/ 804888 h 1341480"/>
                <a:gd name="connsiteX38" fmla="*/ 1654492 w 1788640"/>
                <a:gd name="connsiteY38" fmla="*/ 804888 h 1341480"/>
                <a:gd name="connsiteX39" fmla="*/ 1654492 w 1788640"/>
                <a:gd name="connsiteY39" fmla="*/ 1028468 h 1341480"/>
                <a:gd name="connsiteX40" fmla="*/ 1453270 w 1788640"/>
                <a:gd name="connsiteY40" fmla="*/ 760172 h 1341480"/>
                <a:gd name="connsiteX41" fmla="*/ 1453270 w 1788640"/>
                <a:gd name="connsiteY41" fmla="*/ 536592 h 1341480"/>
                <a:gd name="connsiteX42" fmla="*/ 1654492 w 1788640"/>
                <a:gd name="connsiteY42" fmla="*/ 536592 h 1341480"/>
                <a:gd name="connsiteX43" fmla="*/ 1654492 w 1788640"/>
                <a:gd name="connsiteY43" fmla="*/ 760172 h 1341480"/>
                <a:gd name="connsiteX44" fmla="*/ 1184974 w 1788640"/>
                <a:gd name="connsiteY44" fmla="*/ 491876 h 1341480"/>
                <a:gd name="connsiteX45" fmla="*/ 1184974 w 1788640"/>
                <a:gd name="connsiteY45" fmla="*/ 268296 h 1341480"/>
                <a:gd name="connsiteX46" fmla="*/ 1654492 w 1788640"/>
                <a:gd name="connsiteY46" fmla="*/ 268296 h 1341480"/>
                <a:gd name="connsiteX47" fmla="*/ 1654492 w 1788640"/>
                <a:gd name="connsiteY47" fmla="*/ 491876 h 1341480"/>
                <a:gd name="connsiteX48" fmla="*/ 1140258 w 1788640"/>
                <a:gd name="connsiteY48" fmla="*/ 491876 h 1341480"/>
                <a:gd name="connsiteX49" fmla="*/ 648382 w 1788640"/>
                <a:gd name="connsiteY49" fmla="*/ 491876 h 1341480"/>
                <a:gd name="connsiteX50" fmla="*/ 648382 w 1788640"/>
                <a:gd name="connsiteY50" fmla="*/ 268296 h 1341480"/>
                <a:gd name="connsiteX51" fmla="*/ 1140258 w 1788640"/>
                <a:gd name="connsiteY51" fmla="*/ 268296 h 1341480"/>
                <a:gd name="connsiteX52" fmla="*/ 603666 w 1788640"/>
                <a:gd name="connsiteY52" fmla="*/ 491876 h 1341480"/>
                <a:gd name="connsiteX53" fmla="*/ 134148 w 1788640"/>
                <a:gd name="connsiteY53" fmla="*/ 491876 h 1341480"/>
                <a:gd name="connsiteX54" fmla="*/ 134148 w 1788640"/>
                <a:gd name="connsiteY54" fmla="*/ 268296 h 1341480"/>
                <a:gd name="connsiteX55" fmla="*/ 603666 w 1788640"/>
                <a:gd name="connsiteY55" fmla="*/ 268296 h 1341480"/>
                <a:gd name="connsiteX56" fmla="*/ 134148 w 1788640"/>
                <a:gd name="connsiteY56" fmla="*/ 1073184 h 1341480"/>
                <a:gd name="connsiteX57" fmla="*/ 335370 w 1788640"/>
                <a:gd name="connsiteY57" fmla="*/ 1073184 h 1341480"/>
                <a:gd name="connsiteX58" fmla="*/ 335370 w 1788640"/>
                <a:gd name="connsiteY58" fmla="*/ 1296764 h 1341480"/>
                <a:gd name="connsiteX59" fmla="*/ 134148 w 1788640"/>
                <a:gd name="connsiteY59" fmla="*/ 1296764 h 1341480"/>
                <a:gd name="connsiteX60" fmla="*/ 1453270 w 1788640"/>
                <a:gd name="connsiteY60" fmla="*/ 1296764 h 1341480"/>
                <a:gd name="connsiteX61" fmla="*/ 1453270 w 1788640"/>
                <a:gd name="connsiteY61" fmla="*/ 1073184 h 1341480"/>
                <a:gd name="connsiteX62" fmla="*/ 1654492 w 1788640"/>
                <a:gd name="connsiteY62" fmla="*/ 1073184 h 1341480"/>
                <a:gd name="connsiteX63" fmla="*/ 1654492 w 1788640"/>
                <a:gd name="connsiteY63" fmla="*/ 1296764 h 1341480"/>
                <a:gd name="connsiteX64" fmla="*/ 44716 w 1788640"/>
                <a:gd name="connsiteY64" fmla="*/ 223580 h 1341480"/>
                <a:gd name="connsiteX65" fmla="*/ 44716 w 1788640"/>
                <a:gd name="connsiteY65" fmla="*/ 44716 h 1341480"/>
                <a:gd name="connsiteX66" fmla="*/ 1743924 w 1788640"/>
                <a:gd name="connsiteY66" fmla="*/ 44716 h 1341480"/>
                <a:gd name="connsiteX67" fmla="*/ 1743924 w 1788640"/>
                <a:gd name="connsiteY67" fmla="*/ 223580 h 134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788640" h="1341480">
                  <a:moveTo>
                    <a:pt x="1788640" y="0"/>
                  </a:moveTo>
                  <a:lnTo>
                    <a:pt x="0" y="0"/>
                  </a:lnTo>
                  <a:lnTo>
                    <a:pt x="0" y="268296"/>
                  </a:lnTo>
                  <a:lnTo>
                    <a:pt x="89432" y="268296"/>
                  </a:lnTo>
                  <a:lnTo>
                    <a:pt x="89432" y="1341480"/>
                  </a:lnTo>
                  <a:lnTo>
                    <a:pt x="1699208" y="1341480"/>
                  </a:lnTo>
                  <a:lnTo>
                    <a:pt x="1699208" y="268296"/>
                  </a:lnTo>
                  <a:lnTo>
                    <a:pt x="1788640" y="268296"/>
                  </a:lnTo>
                  <a:close/>
                  <a:moveTo>
                    <a:pt x="134148" y="536592"/>
                  </a:moveTo>
                  <a:lnTo>
                    <a:pt x="335370" y="536592"/>
                  </a:lnTo>
                  <a:lnTo>
                    <a:pt x="335370" y="760172"/>
                  </a:lnTo>
                  <a:lnTo>
                    <a:pt x="134148" y="760172"/>
                  </a:lnTo>
                  <a:close/>
                  <a:moveTo>
                    <a:pt x="871962" y="536592"/>
                  </a:moveTo>
                  <a:lnTo>
                    <a:pt x="871962" y="760172"/>
                  </a:lnTo>
                  <a:lnTo>
                    <a:pt x="380086" y="760172"/>
                  </a:lnTo>
                  <a:lnTo>
                    <a:pt x="380086" y="536592"/>
                  </a:lnTo>
                  <a:close/>
                  <a:moveTo>
                    <a:pt x="1408554" y="536592"/>
                  </a:moveTo>
                  <a:lnTo>
                    <a:pt x="1408554" y="760172"/>
                  </a:lnTo>
                  <a:lnTo>
                    <a:pt x="916678" y="760172"/>
                  </a:lnTo>
                  <a:lnTo>
                    <a:pt x="916678" y="536592"/>
                  </a:lnTo>
                  <a:close/>
                  <a:moveTo>
                    <a:pt x="648382" y="1028468"/>
                  </a:moveTo>
                  <a:lnTo>
                    <a:pt x="648382" y="804888"/>
                  </a:lnTo>
                  <a:lnTo>
                    <a:pt x="1140258" y="804888"/>
                  </a:lnTo>
                  <a:lnTo>
                    <a:pt x="1140258" y="1028468"/>
                  </a:lnTo>
                  <a:close/>
                  <a:moveTo>
                    <a:pt x="134148" y="804888"/>
                  </a:moveTo>
                  <a:lnTo>
                    <a:pt x="603666" y="804888"/>
                  </a:lnTo>
                  <a:lnTo>
                    <a:pt x="603666" y="1028468"/>
                  </a:lnTo>
                  <a:lnTo>
                    <a:pt x="134148" y="1028468"/>
                  </a:lnTo>
                  <a:close/>
                  <a:moveTo>
                    <a:pt x="871962" y="1073184"/>
                  </a:moveTo>
                  <a:lnTo>
                    <a:pt x="871962" y="1296764"/>
                  </a:lnTo>
                  <a:lnTo>
                    <a:pt x="380086" y="1296764"/>
                  </a:lnTo>
                  <a:lnTo>
                    <a:pt x="380086" y="1073184"/>
                  </a:lnTo>
                  <a:close/>
                  <a:moveTo>
                    <a:pt x="916678" y="1073184"/>
                  </a:moveTo>
                  <a:lnTo>
                    <a:pt x="1408554" y="1073184"/>
                  </a:lnTo>
                  <a:lnTo>
                    <a:pt x="1408554" y="1296764"/>
                  </a:lnTo>
                  <a:lnTo>
                    <a:pt x="916678" y="1296764"/>
                  </a:lnTo>
                  <a:close/>
                  <a:moveTo>
                    <a:pt x="1184974" y="1028468"/>
                  </a:moveTo>
                  <a:lnTo>
                    <a:pt x="1184974" y="804888"/>
                  </a:lnTo>
                  <a:lnTo>
                    <a:pt x="1654492" y="804888"/>
                  </a:lnTo>
                  <a:lnTo>
                    <a:pt x="1654492" y="1028468"/>
                  </a:lnTo>
                  <a:close/>
                  <a:moveTo>
                    <a:pt x="1453270" y="760172"/>
                  </a:moveTo>
                  <a:lnTo>
                    <a:pt x="1453270" y="536592"/>
                  </a:lnTo>
                  <a:lnTo>
                    <a:pt x="1654492" y="536592"/>
                  </a:lnTo>
                  <a:lnTo>
                    <a:pt x="1654492" y="760172"/>
                  </a:lnTo>
                  <a:close/>
                  <a:moveTo>
                    <a:pt x="1184974" y="491876"/>
                  </a:moveTo>
                  <a:lnTo>
                    <a:pt x="1184974" y="268296"/>
                  </a:lnTo>
                  <a:lnTo>
                    <a:pt x="1654492" y="268296"/>
                  </a:lnTo>
                  <a:lnTo>
                    <a:pt x="1654492" y="491876"/>
                  </a:lnTo>
                  <a:close/>
                  <a:moveTo>
                    <a:pt x="1140258" y="491876"/>
                  </a:moveTo>
                  <a:lnTo>
                    <a:pt x="648382" y="491876"/>
                  </a:lnTo>
                  <a:lnTo>
                    <a:pt x="648382" y="268296"/>
                  </a:lnTo>
                  <a:lnTo>
                    <a:pt x="1140258" y="268296"/>
                  </a:lnTo>
                  <a:close/>
                  <a:moveTo>
                    <a:pt x="603666" y="491876"/>
                  </a:moveTo>
                  <a:lnTo>
                    <a:pt x="134148" y="491876"/>
                  </a:lnTo>
                  <a:lnTo>
                    <a:pt x="134148" y="268296"/>
                  </a:lnTo>
                  <a:lnTo>
                    <a:pt x="603666" y="268296"/>
                  </a:lnTo>
                  <a:close/>
                  <a:moveTo>
                    <a:pt x="134148" y="1073184"/>
                  </a:moveTo>
                  <a:lnTo>
                    <a:pt x="335370" y="1073184"/>
                  </a:lnTo>
                  <a:lnTo>
                    <a:pt x="335370" y="1296764"/>
                  </a:lnTo>
                  <a:lnTo>
                    <a:pt x="134148" y="1296764"/>
                  </a:lnTo>
                  <a:close/>
                  <a:moveTo>
                    <a:pt x="1453270" y="1296764"/>
                  </a:moveTo>
                  <a:lnTo>
                    <a:pt x="1453270" y="1073184"/>
                  </a:lnTo>
                  <a:lnTo>
                    <a:pt x="1654492" y="1073184"/>
                  </a:lnTo>
                  <a:lnTo>
                    <a:pt x="1654492" y="1296764"/>
                  </a:lnTo>
                  <a:close/>
                  <a:moveTo>
                    <a:pt x="44716" y="223580"/>
                  </a:moveTo>
                  <a:lnTo>
                    <a:pt x="44716" y="44716"/>
                  </a:lnTo>
                  <a:lnTo>
                    <a:pt x="1743924" y="44716"/>
                  </a:lnTo>
                  <a:lnTo>
                    <a:pt x="1743924" y="223580"/>
                  </a:lnTo>
                  <a:close/>
                </a:path>
              </a:pathLst>
            </a:custGeom>
            <a:solidFill>
              <a:srgbClr val="000000"/>
            </a:solidFill>
            <a:ln w="22324" cap="flat">
              <a:noFill/>
              <a:prstDash val="solid"/>
              <a:miter/>
            </a:ln>
            <a:scene3d>
              <a:camera prst="isometricOffAxis2Right"/>
              <a:lightRig rig="threePt" dir="t"/>
            </a:scene3d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2" name="Graphic 21" descr="Full Brick Wall with solid fill">
            <a:extLst>
              <a:ext uri="{FF2B5EF4-FFF2-40B4-BE49-F238E27FC236}">
                <a16:creationId xmlns:a16="http://schemas.microsoft.com/office/drawing/2014/main" id="{10E90823-BC31-9D34-B79B-F033453A88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09097" y="3547921"/>
            <a:ext cx="5383906" cy="1584373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24" name="Graphic 23" descr="Full Brick Wall with solid fill">
            <a:extLst>
              <a:ext uri="{FF2B5EF4-FFF2-40B4-BE49-F238E27FC236}">
                <a16:creationId xmlns:a16="http://schemas.microsoft.com/office/drawing/2014/main" id="{17FA660A-2408-8C72-6365-927A82F346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30812" y="3547921"/>
            <a:ext cx="5383906" cy="1584373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976242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FF8BB7-94EB-30B7-7693-2D2EEFA7E388}"/>
              </a:ext>
            </a:extLst>
          </p:cNvPr>
          <p:cNvGrpSpPr/>
          <p:nvPr/>
        </p:nvGrpSpPr>
        <p:grpSpPr>
          <a:xfrm>
            <a:off x="6187788" y="3228825"/>
            <a:ext cx="1471006" cy="1425494"/>
            <a:chOff x="1851005" y="2292075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" name="3D Model 2">
                  <a:extLst>
                    <a:ext uri="{FF2B5EF4-FFF2-40B4-BE49-F238E27FC236}">
                      <a16:creationId xmlns:a16="http://schemas.microsoft.com/office/drawing/2014/main" id="{5314B28A-039B-D12B-EB0C-580FBD2221C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011777" y="2389569"/>
                <a:ext cx="1166683" cy="1304365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166683" cy="1304365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505258" ay="2040536" az="2537931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133472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" name="3D Model 2">
                  <a:extLst>
                    <a:ext uri="{FF2B5EF4-FFF2-40B4-BE49-F238E27FC236}">
                      <a16:creationId xmlns:a16="http://schemas.microsoft.com/office/drawing/2014/main" id="{5314B28A-039B-D12B-EB0C-580FBD2221C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48560" y="3326319"/>
                  <a:ext cx="1166683" cy="130436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52DA892-E6DE-EFFA-7176-DE82B79A36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1005" y="2292075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07976E9-5350-E257-3878-47F290C82099}"/>
              </a:ext>
            </a:extLst>
          </p:cNvPr>
          <p:cNvGrpSpPr/>
          <p:nvPr/>
        </p:nvGrpSpPr>
        <p:grpSpPr>
          <a:xfrm>
            <a:off x="4502918" y="4816361"/>
            <a:ext cx="1471006" cy="1425494"/>
            <a:chOff x="4498194" y="3568094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2" name="3D Model 11">
                  <a:extLst>
                    <a:ext uri="{FF2B5EF4-FFF2-40B4-BE49-F238E27FC236}">
                      <a16:creationId xmlns:a16="http://schemas.microsoft.com/office/drawing/2014/main" id="{C82003FA-992F-9843-AE06-D03D31FAAC6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640958" y="3832895"/>
                <a:ext cx="1185478" cy="1110044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1185478" cy="1110044"/>
                      </a:xfrm>
                      <a:prstGeom prst="rect">
                        <a:avLst/>
                      </a:prstGeom>
                    </am3d:spPr>
                    <am3d:camera>
                      <am3d:pos x="0" y="0" z="6204860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454877" d="1000000"/>
                      <am3d:preTrans dx="0" dy="-7347877" dz="127371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31917" ay="2506659" az="1868123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133472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2" name="3D Model 11">
                  <a:extLst>
                    <a:ext uri="{FF2B5EF4-FFF2-40B4-BE49-F238E27FC236}">
                      <a16:creationId xmlns:a16="http://schemas.microsoft.com/office/drawing/2014/main" id="{C82003FA-992F-9843-AE06-D03D31FAAC6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45682" y="5081162"/>
                  <a:ext cx="1185478" cy="111004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FE69F15-2748-3FB1-FB32-DA95DC5C37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8194" y="3568094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03935C-3D74-78E2-0F52-050CB41AD245}"/>
              </a:ext>
            </a:extLst>
          </p:cNvPr>
          <p:cNvGrpSpPr/>
          <p:nvPr/>
        </p:nvGrpSpPr>
        <p:grpSpPr>
          <a:xfrm>
            <a:off x="7930670" y="4816361"/>
            <a:ext cx="1471006" cy="1425494"/>
            <a:chOff x="7646465" y="3056409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7" name="3D Model 16">
                  <a:extLst>
                    <a:ext uri="{FF2B5EF4-FFF2-40B4-BE49-F238E27FC236}">
                      <a16:creationId xmlns:a16="http://schemas.microsoft.com/office/drawing/2014/main" id="{D99D70A5-A202-95D3-4597-5AE19420219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781245" y="3445718"/>
                <a:ext cx="1129816" cy="905490"/>
              </p:xfrm>
              <a:graphic>
                <a:graphicData uri="http://schemas.microsoft.com/office/drawing/2017/model3d">
                  <am3d:model3d r:embed="rId6">
                    <am3d:spPr>
                      <a:xfrm>
                        <a:off x="0" y="0"/>
                        <a:ext cx="1129816" cy="905490"/>
                      </a:xfrm>
                      <a:prstGeom prst="rect">
                        <a:avLst/>
                      </a:prstGeom>
                    </am3d:spPr>
                    <am3d:camera>
                      <am3d:pos x="0" y="0" z="617428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127925" d="1000000"/>
                      <am3d:preTrans dx="402536" dy="-7093785" dz="-399880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880055" ay="2079798" az="1936792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1334722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7" name="3D Model 16">
                  <a:extLst>
                    <a:ext uri="{FF2B5EF4-FFF2-40B4-BE49-F238E27FC236}">
                      <a16:creationId xmlns:a16="http://schemas.microsoft.com/office/drawing/2014/main" id="{D99D70A5-A202-95D3-4597-5AE19420219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65450" y="5205670"/>
                  <a:ext cx="1129816" cy="90549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0CC54C9-0DA8-EA6D-13D9-6F2B9B806F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46465" y="3056409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2672EF5-C41B-0132-24AC-5A6DC23ED24B}"/>
              </a:ext>
            </a:extLst>
          </p:cNvPr>
          <p:cNvGrpSpPr/>
          <p:nvPr/>
        </p:nvGrpSpPr>
        <p:grpSpPr>
          <a:xfrm>
            <a:off x="6216723" y="4845034"/>
            <a:ext cx="1471006" cy="1425494"/>
            <a:chOff x="8059624" y="4590250"/>
            <a:chExt cx="1471006" cy="142549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0FEE22A-3762-1D21-8D78-C2AD2A19DE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59624" y="4590250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1" name="3D Model 20">
                  <a:extLst>
                    <a:ext uri="{FF2B5EF4-FFF2-40B4-BE49-F238E27FC236}">
                      <a16:creationId xmlns:a16="http://schemas.microsoft.com/office/drawing/2014/main" id="{65260B78-1FF8-404B-C014-3DBC01B8EB6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214053" y="4803343"/>
                <a:ext cx="1122941" cy="1182411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1122941" cy="1182411"/>
                      </a:xfrm>
                      <a:prstGeom prst="rect">
                        <a:avLst/>
                      </a:prstGeom>
                    </am3d:spPr>
                    <am3d:camera>
                      <am3d:pos x="0" y="0" z="7118713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72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66793" ay="-1648261" az="-1315799"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123080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1" name="3D Model 20">
                  <a:extLst>
                    <a:ext uri="{FF2B5EF4-FFF2-40B4-BE49-F238E27FC236}">
                      <a16:creationId xmlns:a16="http://schemas.microsoft.com/office/drawing/2014/main" id="{65260B78-1FF8-404B-C014-3DBC01B8EB6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71152" y="5058127"/>
                  <a:ext cx="1122941" cy="118241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59C0235-E6F9-F694-0DEF-AA95B5B8C10B}"/>
              </a:ext>
            </a:extLst>
          </p:cNvPr>
          <p:cNvSpPr txBox="1"/>
          <p:nvPr/>
        </p:nvSpPr>
        <p:spPr>
          <a:xfrm>
            <a:off x="5208738" y="1136480"/>
            <a:ext cx="3333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 of rules 1-6 and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73BAA32-53EE-A56E-55D1-F75EF03F9F31}"/>
              </a:ext>
            </a:extLst>
          </p:cNvPr>
          <p:cNvGrpSpPr/>
          <p:nvPr/>
        </p:nvGrpSpPr>
        <p:grpSpPr>
          <a:xfrm>
            <a:off x="6187788" y="1658914"/>
            <a:ext cx="1471006" cy="1425494"/>
            <a:chOff x="197456" y="3070782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4" name="3D Model 23">
                  <a:extLst>
                    <a:ext uri="{FF2B5EF4-FFF2-40B4-BE49-F238E27FC236}">
                      <a16:creationId xmlns:a16="http://schemas.microsoft.com/office/drawing/2014/main" id="{651977B8-2242-BAA9-4093-4652EED451B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59152" y="3200443"/>
                <a:ext cx="1157697" cy="1253221"/>
              </p:xfrm>
              <a:graphic>
                <a:graphicData uri="http://schemas.microsoft.com/office/drawing/2017/model3d">
                  <am3d:model3d r:embed="rId10">
                    <am3d:spPr>
                      <a:xfrm>
                        <a:off x="0" y="0"/>
                        <a:ext cx="1157697" cy="1253221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808673" ay="2160571" az="1923553"/>
                      <am3d:postTrans dx="0" dy="0" dz="0"/>
                    </am3d:trans>
                    <am3d:raster rName="Office3DRenderer" rVer="16.0.8326">
                      <am3d:blip r:embed="rId11"/>
                    </am3d:raster>
                    <am3d:objViewport viewportSz="133472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4" name="3D Model 23">
                  <a:extLst>
                    <a:ext uri="{FF2B5EF4-FFF2-40B4-BE49-F238E27FC236}">
                      <a16:creationId xmlns:a16="http://schemas.microsoft.com/office/drawing/2014/main" id="{651977B8-2242-BAA9-4093-4652EED451B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349484" y="1788575"/>
                  <a:ext cx="1157697" cy="125322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00E4A7F-607C-8546-B9F6-E4CFC6FA12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456" y="3070782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6DE7DBC-7C95-3555-A00E-1E761D103BF8}"/>
              </a:ext>
            </a:extLst>
          </p:cNvPr>
          <p:cNvSpPr txBox="1"/>
          <p:nvPr/>
        </p:nvSpPr>
        <p:spPr>
          <a:xfrm>
            <a:off x="6376455" y="1856801"/>
            <a:ext cx="639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Start!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302D584-1AD0-A052-F3F9-B037EE3A6B05}"/>
              </a:ext>
            </a:extLst>
          </p:cNvPr>
          <p:cNvSpPr/>
          <p:nvPr/>
        </p:nvSpPr>
        <p:spPr>
          <a:xfrm>
            <a:off x="6110824" y="1572822"/>
            <a:ext cx="1624933" cy="313703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67656C8-8BC6-D749-8124-1245145CC3A9}"/>
              </a:ext>
            </a:extLst>
          </p:cNvPr>
          <p:cNvGrpSpPr/>
          <p:nvPr/>
        </p:nvGrpSpPr>
        <p:grpSpPr>
          <a:xfrm>
            <a:off x="4478088" y="1705078"/>
            <a:ext cx="1471006" cy="1425494"/>
            <a:chOff x="2037124" y="3367580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7" name="3D Model 66">
                  <a:extLst>
                    <a:ext uri="{FF2B5EF4-FFF2-40B4-BE49-F238E27FC236}">
                      <a16:creationId xmlns:a16="http://schemas.microsoft.com/office/drawing/2014/main" id="{54DC56BA-8CB9-18C2-91F7-7E11FE8F4D2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75781631"/>
                    </p:ext>
                  </p:extLst>
                </p:nvPr>
              </p:nvGraphicFramePr>
              <p:xfrm>
                <a:off x="2087640" y="3757269"/>
                <a:ext cx="1118049" cy="965971"/>
              </p:xfrm>
              <a:graphic>
                <a:graphicData uri="http://schemas.microsoft.com/office/drawing/2017/model3d">
                  <am3d:model3d r:embed="rId12">
                    <am3d:spPr>
                      <a:xfrm>
                        <a:off x="0" y="0"/>
                        <a:ext cx="1118049" cy="965971"/>
                      </a:xfrm>
                      <a:prstGeom prst="rect">
                        <a:avLst/>
                      </a:prstGeom>
                    </am3d:spPr>
                    <am3d:camera>
                      <am3d:pos x="0" y="0" z="6161277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7991" d="1000000"/>
                      <am3d:preTrans dx="0" dy="-7225952" dz="459432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543705" ay="1931033" az="9461620"/>
                      <am3d:postTrans dx="0" dy="0" dz="0"/>
                    </am3d:trans>
                    <am3d:raster rName="Office3DRenderer" rVer="16.0.8326">
                      <am3d:blip r:embed="rId13"/>
                    </am3d:raster>
                    <am3d:objViewport viewportSz="148849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7" name="3D Model 66">
                  <a:extLst>
                    <a:ext uri="{FF2B5EF4-FFF2-40B4-BE49-F238E27FC236}">
                      <a16:creationId xmlns:a16="http://schemas.microsoft.com/office/drawing/2014/main" id="{54DC56BA-8CB9-18C2-91F7-7E11FE8F4D2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28604" y="2094767"/>
                  <a:ext cx="1118049" cy="96597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E877BFE-06A0-CDC9-76B6-6158FE0414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37124" y="3367580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29F736B-56D1-0BEF-54B8-1798D734D27A}"/>
              </a:ext>
            </a:extLst>
          </p:cNvPr>
          <p:cNvGrpSpPr/>
          <p:nvPr/>
        </p:nvGrpSpPr>
        <p:grpSpPr>
          <a:xfrm>
            <a:off x="3913426" y="3123458"/>
            <a:ext cx="1471006" cy="1425494"/>
            <a:chOff x="-2650637" y="2738328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0" name="3D Model 69">
                  <a:extLst>
                    <a:ext uri="{FF2B5EF4-FFF2-40B4-BE49-F238E27FC236}">
                      <a16:creationId xmlns:a16="http://schemas.microsoft.com/office/drawing/2014/main" id="{B0A1FB7F-CBD7-514F-13F8-FD7E093641B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2468255" y="3112935"/>
                <a:ext cx="874430" cy="943302"/>
              </p:xfrm>
              <a:graphic>
                <a:graphicData uri="http://schemas.microsoft.com/office/drawing/2017/model3d">
                  <am3d:model3d r:embed="rId14">
                    <am3d:spPr>
                      <a:xfrm>
                        <a:off x="0" y="0"/>
                        <a:ext cx="874430" cy="943302"/>
                      </a:xfrm>
                      <a:prstGeom prst="rect">
                        <a:avLst/>
                      </a:prstGeom>
                    </am3d:spPr>
                    <am3d:camera>
                      <am3d:pos x="0" y="0" z="7044518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7991" d="1000000"/>
                      <am3d:preTrans dx="3103410" dy="-11410058" dz="459432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784569" ay="2036604" az="9579170"/>
                      <am3d:postTrans dx="0" dy="0" dz="0"/>
                    </am3d:trans>
                    <am3d:raster rName="Office3DRenderer" rVer="16.0.8326">
                      <am3d:blip r:embed="rId15"/>
                    </am3d:raster>
                    <am3d:objViewport viewportSz="153456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0" name="3D Model 69">
                  <a:extLst>
                    <a:ext uri="{FF2B5EF4-FFF2-40B4-BE49-F238E27FC236}">
                      <a16:creationId xmlns:a16="http://schemas.microsoft.com/office/drawing/2014/main" id="{B0A1FB7F-CBD7-514F-13F8-FD7E093641B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95808" y="3498065"/>
                  <a:ext cx="874430" cy="94330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8BAF62C-C12F-A04D-1AB4-097153F33E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2650637" y="2738328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Rectangle: Diagonal Corners Snipped 71">
            <a:extLst>
              <a:ext uri="{FF2B5EF4-FFF2-40B4-BE49-F238E27FC236}">
                <a16:creationId xmlns:a16="http://schemas.microsoft.com/office/drawing/2014/main" id="{1913EBA9-F9CB-5E28-4A98-C4F68D2E3B9E}"/>
              </a:ext>
            </a:extLst>
          </p:cNvPr>
          <p:cNvSpPr/>
          <p:nvPr/>
        </p:nvSpPr>
        <p:spPr>
          <a:xfrm flipH="1">
            <a:off x="3836462" y="1625378"/>
            <a:ext cx="2182611" cy="2969091"/>
          </a:xfrm>
          <a:prstGeom prst="snip2DiagRect">
            <a:avLst>
              <a:gd name="adj1" fmla="val 16970"/>
              <a:gd name="adj2" fmla="val 46630"/>
            </a:avLst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DF25E8E-370E-F287-F7CA-C6CE8CF0E830}"/>
              </a:ext>
            </a:extLst>
          </p:cNvPr>
          <p:cNvGrpSpPr/>
          <p:nvPr/>
        </p:nvGrpSpPr>
        <p:grpSpPr>
          <a:xfrm>
            <a:off x="7838906" y="1705078"/>
            <a:ext cx="1471006" cy="1425494"/>
            <a:chOff x="2091954" y="3953515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4" name="3D Model 73">
                  <a:extLst>
                    <a:ext uri="{FF2B5EF4-FFF2-40B4-BE49-F238E27FC236}">
                      <a16:creationId xmlns:a16="http://schemas.microsoft.com/office/drawing/2014/main" id="{B25E18CC-9A80-7A55-EE58-DDF7F3BBF15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14959" y="4140947"/>
                <a:ext cx="1224996" cy="1195230"/>
              </p:xfrm>
              <a:graphic>
                <a:graphicData uri="http://schemas.microsoft.com/office/drawing/2017/model3d">
                  <am3d:model3d r:embed="rId16">
                    <am3d:spPr>
                      <a:xfrm>
                        <a:off x="0" y="0"/>
                        <a:ext cx="1224996" cy="1195230"/>
                      </a:xfrm>
                      <a:prstGeom prst="rect">
                        <a:avLst/>
                      </a:prstGeom>
                    </am3d:spPr>
                    <am3d:camera>
                      <am3d:pos x="0" y="0" z="7033744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564343" d="1000000"/>
                      <am3d:preTrans dx="1326529" dy="-11068828" dz="2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329059" ay="2399859" az="9038979"/>
                      <am3d:postTrans dx="0" dy="0" dz="0"/>
                    </am3d:trans>
                    <am3d:raster rName="Office3DRenderer" rVer="16.0.8326">
                      <am3d:blip r:embed="rId17"/>
                    </am3d:raster>
                    <am3d:objViewport viewportSz="133472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4" name="3D Model 73">
                  <a:extLst>
                    <a:ext uri="{FF2B5EF4-FFF2-40B4-BE49-F238E27FC236}">
                      <a16:creationId xmlns:a16="http://schemas.microsoft.com/office/drawing/2014/main" id="{B25E18CC-9A80-7A55-EE58-DDF7F3BBF15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61911" y="1892510"/>
                  <a:ext cx="1224996" cy="119523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78AA1C8-9A8E-A3A5-C859-D2D8F83C2E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1954" y="3953515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B073993-CF04-1BA1-02B6-9683C31F0857}"/>
              </a:ext>
            </a:extLst>
          </p:cNvPr>
          <p:cNvGrpSpPr/>
          <p:nvPr/>
        </p:nvGrpSpPr>
        <p:grpSpPr>
          <a:xfrm>
            <a:off x="8442979" y="3123458"/>
            <a:ext cx="1501123" cy="1425494"/>
            <a:chOff x="6081454" y="2434528"/>
            <a:chExt cx="1501123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7" name="3D Model 76">
                  <a:extLst>
                    <a:ext uri="{FF2B5EF4-FFF2-40B4-BE49-F238E27FC236}">
                      <a16:creationId xmlns:a16="http://schemas.microsoft.com/office/drawing/2014/main" id="{3E12ACE5-0CBD-09C0-10CC-3AAC2F35D7E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466663" y="2601220"/>
                <a:ext cx="1115914" cy="1215970"/>
              </p:xfrm>
              <a:graphic>
                <a:graphicData uri="http://schemas.microsoft.com/office/drawing/2017/model3d">
                  <am3d:model3d r:embed="rId18">
                    <am3d:spPr>
                      <a:xfrm>
                        <a:off x="0" y="0"/>
                        <a:ext cx="1115914" cy="1215970"/>
                      </a:xfrm>
                      <a:prstGeom prst="rect">
                        <a:avLst/>
                      </a:prstGeom>
                    </am3d:spPr>
                    <am3d:camera>
                      <am3d:pos x="0" y="0" z="6731745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8041" d="1000000"/>
                      <am3d:preTrans dx="1066564" dy="-11410109" dz="-459391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897280" ay="2580838" az="9428613"/>
                      <am3d:postTrans dx="0" dy="0" dz="0"/>
                    </am3d:trans>
                    <am3d:raster rName="Office3DRenderer" rVer="16.0.8326">
                      <am3d:blip r:embed="rId19"/>
                    </am3d:raster>
                    <am3d:objViewport viewportSz="140301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7" name="3D Model 76">
                  <a:extLst>
                    <a:ext uri="{FF2B5EF4-FFF2-40B4-BE49-F238E27FC236}">
                      <a16:creationId xmlns:a16="http://schemas.microsoft.com/office/drawing/2014/main" id="{3E12ACE5-0CBD-09C0-10CC-3AAC2F35D7E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828188" y="3290150"/>
                  <a:ext cx="1115914" cy="121597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FC7BC9D-2D72-A3AA-FD00-D0933B6514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1454" y="2434528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ectangle: Diagonal Corners Snipped 78">
            <a:extLst>
              <a:ext uri="{FF2B5EF4-FFF2-40B4-BE49-F238E27FC236}">
                <a16:creationId xmlns:a16="http://schemas.microsoft.com/office/drawing/2014/main" id="{F55D1DE4-D8BF-670C-F511-3566DC4B227F}"/>
              </a:ext>
            </a:extLst>
          </p:cNvPr>
          <p:cNvSpPr/>
          <p:nvPr/>
        </p:nvSpPr>
        <p:spPr>
          <a:xfrm>
            <a:off x="7808337" y="1625378"/>
            <a:ext cx="2182608" cy="2969091"/>
          </a:xfrm>
          <a:prstGeom prst="snip2DiagRect">
            <a:avLst>
              <a:gd name="adj1" fmla="val 16970"/>
              <a:gd name="adj2" fmla="val 46630"/>
            </a:avLst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: Top Corners Snipped 79">
            <a:extLst>
              <a:ext uri="{FF2B5EF4-FFF2-40B4-BE49-F238E27FC236}">
                <a16:creationId xmlns:a16="http://schemas.microsoft.com/office/drawing/2014/main" id="{76388D26-5685-A69B-2924-6E81424F21C5}"/>
              </a:ext>
            </a:extLst>
          </p:cNvPr>
          <p:cNvSpPr/>
          <p:nvPr/>
        </p:nvSpPr>
        <p:spPr>
          <a:xfrm flipV="1">
            <a:off x="3975900" y="4769582"/>
            <a:ext cx="5952650" cy="2918385"/>
          </a:xfrm>
          <a:prstGeom prst="snip2SameRect">
            <a:avLst>
              <a:gd name="adj1" fmla="val 21030"/>
              <a:gd name="adj2" fmla="val 8924"/>
            </a:avLst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Multiplication Sign 80">
            <a:extLst>
              <a:ext uri="{FF2B5EF4-FFF2-40B4-BE49-F238E27FC236}">
                <a16:creationId xmlns:a16="http://schemas.microsoft.com/office/drawing/2014/main" id="{8BA95BE6-AE4E-4F51-B233-64B1CAC16538}"/>
              </a:ext>
            </a:extLst>
          </p:cNvPr>
          <p:cNvSpPr>
            <a:spLocks noChangeAspect="1"/>
          </p:cNvSpPr>
          <p:nvPr/>
        </p:nvSpPr>
        <p:spPr>
          <a:xfrm>
            <a:off x="5324920" y="4975557"/>
            <a:ext cx="352331" cy="341429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7D872B0-1929-22F2-1091-84AB35AC87FC}"/>
              </a:ext>
            </a:extLst>
          </p:cNvPr>
          <p:cNvSpPr txBox="1"/>
          <p:nvPr/>
        </p:nvSpPr>
        <p:spPr>
          <a:xfrm>
            <a:off x="4730922" y="4991437"/>
            <a:ext cx="639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Rule 5</a:t>
            </a:r>
          </a:p>
        </p:txBody>
      </p:sp>
      <p:sp>
        <p:nvSpPr>
          <p:cNvPr id="83" name="Multiplication Sign 82">
            <a:extLst>
              <a:ext uri="{FF2B5EF4-FFF2-40B4-BE49-F238E27FC236}">
                <a16:creationId xmlns:a16="http://schemas.microsoft.com/office/drawing/2014/main" id="{2CAD8CF1-6497-ADCC-6F36-CC24491E514E}"/>
              </a:ext>
            </a:extLst>
          </p:cNvPr>
          <p:cNvSpPr>
            <a:spLocks noChangeAspect="1"/>
          </p:cNvSpPr>
          <p:nvPr/>
        </p:nvSpPr>
        <p:spPr>
          <a:xfrm>
            <a:off x="8830585" y="4957785"/>
            <a:ext cx="352331" cy="341429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235DC45-2148-E08B-7D7F-07E4A9A4B892}"/>
              </a:ext>
            </a:extLst>
          </p:cNvPr>
          <p:cNvSpPr txBox="1"/>
          <p:nvPr/>
        </p:nvSpPr>
        <p:spPr>
          <a:xfrm>
            <a:off x="8186655" y="4974610"/>
            <a:ext cx="711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Rule 2c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FA0F89B-5440-B31A-8D2D-70ED6B8EA312}"/>
              </a:ext>
            </a:extLst>
          </p:cNvPr>
          <p:cNvGrpSpPr/>
          <p:nvPr/>
        </p:nvGrpSpPr>
        <p:grpSpPr>
          <a:xfrm rot="1035709">
            <a:off x="4749405" y="1978507"/>
            <a:ext cx="1081333" cy="307777"/>
            <a:chOff x="1996845" y="572447"/>
            <a:chExt cx="1081333" cy="307777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810A5B4-C1F7-5682-2396-01AEE1F655E0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4, 5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97182BCC-1F85-0E57-C161-A18D5BCB9001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88" name="Diagonal Stripe 87">
                <a:extLst>
                  <a:ext uri="{FF2B5EF4-FFF2-40B4-BE49-F238E27FC236}">
                    <a16:creationId xmlns:a16="http://schemas.microsoft.com/office/drawing/2014/main" id="{753F3A1E-2EE4-7751-E5CA-FE9224202912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Diagonal Stripe 88">
                <a:extLst>
                  <a:ext uri="{FF2B5EF4-FFF2-40B4-BE49-F238E27FC236}">
                    <a16:creationId xmlns:a16="http://schemas.microsoft.com/office/drawing/2014/main" id="{CF469ACC-2197-5953-0BB5-C731ACD793C1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73AFB6D-45B0-B0C2-7E2E-EA121BD04D16}"/>
              </a:ext>
            </a:extLst>
          </p:cNvPr>
          <p:cNvGrpSpPr/>
          <p:nvPr/>
        </p:nvGrpSpPr>
        <p:grpSpPr>
          <a:xfrm>
            <a:off x="7036262" y="1902993"/>
            <a:ext cx="294312" cy="215392"/>
            <a:chOff x="1897101" y="1697899"/>
            <a:chExt cx="383886" cy="334040"/>
          </a:xfrm>
        </p:grpSpPr>
        <p:sp>
          <p:nvSpPr>
            <p:cNvPr id="91" name="Diagonal Stripe 90">
              <a:extLst>
                <a:ext uri="{FF2B5EF4-FFF2-40B4-BE49-F238E27FC236}">
                  <a16:creationId xmlns:a16="http://schemas.microsoft.com/office/drawing/2014/main" id="{3BFDD56A-C093-F69A-5BC3-4216CFBFB363}"/>
                </a:ext>
              </a:extLst>
            </p:cNvPr>
            <p:cNvSpPr/>
            <p:nvPr/>
          </p:nvSpPr>
          <p:spPr>
            <a:xfrm>
              <a:off x="2027548" y="1697899"/>
              <a:ext cx="253439" cy="334040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92" name="Diagonal Stripe 91">
              <a:extLst>
                <a:ext uri="{FF2B5EF4-FFF2-40B4-BE49-F238E27FC236}">
                  <a16:creationId xmlns:a16="http://schemas.microsoft.com/office/drawing/2014/main" id="{01415095-D7E2-F7EB-24E0-079AB84F971E}"/>
                </a:ext>
              </a:extLst>
            </p:cNvPr>
            <p:cNvSpPr/>
            <p:nvPr/>
          </p:nvSpPr>
          <p:spPr>
            <a:xfrm flipH="1">
              <a:off x="1897101" y="1869930"/>
              <a:ext cx="130447" cy="162009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6DBFB3D-536E-CB14-8CC4-4342A3BF1557}"/>
              </a:ext>
            </a:extLst>
          </p:cNvPr>
          <p:cNvGrpSpPr/>
          <p:nvPr/>
        </p:nvGrpSpPr>
        <p:grpSpPr>
          <a:xfrm>
            <a:off x="7132653" y="3466044"/>
            <a:ext cx="294312" cy="215392"/>
            <a:chOff x="1897101" y="1697899"/>
            <a:chExt cx="383886" cy="334040"/>
          </a:xfrm>
        </p:grpSpPr>
        <p:sp>
          <p:nvSpPr>
            <p:cNvPr id="94" name="Diagonal Stripe 93">
              <a:extLst>
                <a:ext uri="{FF2B5EF4-FFF2-40B4-BE49-F238E27FC236}">
                  <a16:creationId xmlns:a16="http://schemas.microsoft.com/office/drawing/2014/main" id="{ECEE162D-BE7A-AFE5-2B8B-244CE7DF8F2D}"/>
                </a:ext>
              </a:extLst>
            </p:cNvPr>
            <p:cNvSpPr/>
            <p:nvPr/>
          </p:nvSpPr>
          <p:spPr>
            <a:xfrm>
              <a:off x="2027548" y="1697899"/>
              <a:ext cx="253439" cy="334040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95" name="Diagonal Stripe 94">
              <a:extLst>
                <a:ext uri="{FF2B5EF4-FFF2-40B4-BE49-F238E27FC236}">
                  <a16:creationId xmlns:a16="http://schemas.microsoft.com/office/drawing/2014/main" id="{9CD57D01-5034-E9E8-C7C5-F115B1E1EB54}"/>
                </a:ext>
              </a:extLst>
            </p:cNvPr>
            <p:cNvSpPr/>
            <p:nvPr/>
          </p:nvSpPr>
          <p:spPr>
            <a:xfrm flipH="1">
              <a:off x="1897101" y="1869930"/>
              <a:ext cx="130447" cy="162009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58D8059F-179C-BF6B-3F3C-2521AAA59D33}"/>
              </a:ext>
            </a:extLst>
          </p:cNvPr>
          <p:cNvSpPr txBox="1"/>
          <p:nvPr/>
        </p:nvSpPr>
        <p:spPr>
          <a:xfrm>
            <a:off x="6365063" y="3343798"/>
            <a:ext cx="814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Rule 1, 3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A40DF35-A9CF-08BF-27D5-3EC64C36CF68}"/>
              </a:ext>
            </a:extLst>
          </p:cNvPr>
          <p:cNvGrpSpPr/>
          <p:nvPr/>
        </p:nvGrpSpPr>
        <p:grpSpPr>
          <a:xfrm rot="19085041">
            <a:off x="7738134" y="2047800"/>
            <a:ext cx="1081333" cy="307777"/>
            <a:chOff x="1996845" y="572447"/>
            <a:chExt cx="1081333" cy="307777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67C852F-E8CA-6801-1A3F-053F3D013A8A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4, 5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8964973-B04D-795C-D5D7-457C654EA2DD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00" name="Diagonal Stripe 99">
                <a:extLst>
                  <a:ext uri="{FF2B5EF4-FFF2-40B4-BE49-F238E27FC236}">
                    <a16:creationId xmlns:a16="http://schemas.microsoft.com/office/drawing/2014/main" id="{2C827349-87C7-E925-2916-2DB165A8054C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Diagonal Stripe 100">
                <a:extLst>
                  <a:ext uri="{FF2B5EF4-FFF2-40B4-BE49-F238E27FC236}">
                    <a16:creationId xmlns:a16="http://schemas.microsoft.com/office/drawing/2014/main" id="{29E6A019-4064-74ED-A453-773DA6B3C8B2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9C390A5-F1D4-1577-BFC8-F363D3C28715}"/>
              </a:ext>
            </a:extLst>
          </p:cNvPr>
          <p:cNvGrpSpPr/>
          <p:nvPr/>
        </p:nvGrpSpPr>
        <p:grpSpPr>
          <a:xfrm rot="19449953">
            <a:off x="8328313" y="3478070"/>
            <a:ext cx="1081333" cy="307777"/>
            <a:chOff x="1996845" y="572447"/>
            <a:chExt cx="1081333" cy="307777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779A857-EA7E-88EE-47BA-BFA8B7F242AF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4, 5</a:t>
              </a:r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1AC179A6-BCF5-75E4-4F17-3538A3DE37E8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05" name="Diagonal Stripe 104">
                <a:extLst>
                  <a:ext uri="{FF2B5EF4-FFF2-40B4-BE49-F238E27FC236}">
                    <a16:creationId xmlns:a16="http://schemas.microsoft.com/office/drawing/2014/main" id="{D39B0B82-A6B5-70C5-F676-BDB6ADACCA14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Diagonal Stripe 105">
                <a:extLst>
                  <a:ext uri="{FF2B5EF4-FFF2-40B4-BE49-F238E27FC236}">
                    <a16:creationId xmlns:a16="http://schemas.microsoft.com/office/drawing/2014/main" id="{3D933F31-9A50-6D81-488D-CA9942DEF28D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4403B2B-9270-A8DE-86AC-293E2AC86F40}"/>
              </a:ext>
            </a:extLst>
          </p:cNvPr>
          <p:cNvGrpSpPr/>
          <p:nvPr/>
        </p:nvGrpSpPr>
        <p:grpSpPr>
          <a:xfrm rot="1516904">
            <a:off x="4202728" y="3390149"/>
            <a:ext cx="1081333" cy="307777"/>
            <a:chOff x="1996845" y="572447"/>
            <a:chExt cx="1081333" cy="3077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8346BBD-AE8C-5F18-891C-472A0F1575B7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4, 5</a:t>
              </a: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3375B17-861A-52F2-C9E4-FAE38BEBA05F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10" name="Diagonal Stripe 109">
                <a:extLst>
                  <a:ext uri="{FF2B5EF4-FFF2-40B4-BE49-F238E27FC236}">
                    <a16:creationId xmlns:a16="http://schemas.microsoft.com/office/drawing/2014/main" id="{A93E727B-37F8-9EF7-3CAC-C7933EF4CC9A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Diagonal Stripe 110">
                <a:extLst>
                  <a:ext uri="{FF2B5EF4-FFF2-40B4-BE49-F238E27FC236}">
                    <a16:creationId xmlns:a16="http://schemas.microsoft.com/office/drawing/2014/main" id="{E4CD0B02-E10E-9E0B-C24A-A0F86CFD16D9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45FA2B3-6910-A9D2-F7E1-58DD9ADE3B92}"/>
              </a:ext>
            </a:extLst>
          </p:cNvPr>
          <p:cNvGrpSpPr/>
          <p:nvPr/>
        </p:nvGrpSpPr>
        <p:grpSpPr>
          <a:xfrm>
            <a:off x="6333172" y="5009209"/>
            <a:ext cx="1081333" cy="307777"/>
            <a:chOff x="1996845" y="572447"/>
            <a:chExt cx="1081333" cy="307777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E4F8988-091D-D841-9E4F-44D56D5F99F1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3-5</a:t>
              </a:r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AB0319EF-C130-CD2B-F4EB-407668559517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15" name="Diagonal Stripe 114">
                <a:extLst>
                  <a:ext uri="{FF2B5EF4-FFF2-40B4-BE49-F238E27FC236}">
                    <a16:creationId xmlns:a16="http://schemas.microsoft.com/office/drawing/2014/main" id="{E88921D7-E7B9-F0A8-EFD9-14F81A50B9D2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Diagonal Stripe 115">
                <a:extLst>
                  <a:ext uri="{FF2B5EF4-FFF2-40B4-BE49-F238E27FC236}">
                    <a16:creationId xmlns:a16="http://schemas.microsoft.com/office/drawing/2014/main" id="{F13769B4-583B-3233-50B2-DEC8AE5B8C3C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ABC4F0E-43D2-3512-1E94-9D9DFA3F6094}"/>
              </a:ext>
            </a:extLst>
          </p:cNvPr>
          <p:cNvSpPr txBox="1"/>
          <p:nvPr/>
        </p:nvSpPr>
        <p:spPr>
          <a:xfrm>
            <a:off x="14756" y="404383"/>
            <a:ext cx="3726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Protons must be on side 1 and spaced 2.5cm apart EXCEPT at their ends where they can pair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A0B9597-8123-40E6-40F5-FE811352CBCE}"/>
              </a:ext>
            </a:extLst>
          </p:cNvPr>
          <p:cNvSpPr txBox="1"/>
          <p:nvPr/>
        </p:nvSpPr>
        <p:spPr>
          <a:xfrm>
            <a:off x="1397081" y="23072"/>
            <a:ext cx="96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Rule 1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949364A-6271-C562-D8D5-6E71CEE91039}"/>
              </a:ext>
            </a:extLst>
          </p:cNvPr>
          <p:cNvGrpSpPr/>
          <p:nvPr/>
        </p:nvGrpSpPr>
        <p:grpSpPr>
          <a:xfrm>
            <a:off x="1695683" y="758822"/>
            <a:ext cx="1427092" cy="1599018"/>
            <a:chOff x="-1036649" y="2140439"/>
            <a:chExt cx="1427092" cy="1599018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" name="3D Model 6">
                  <a:extLst>
                    <a:ext uri="{FF2B5EF4-FFF2-40B4-BE49-F238E27FC236}">
                      <a16:creationId xmlns:a16="http://schemas.microsoft.com/office/drawing/2014/main" id="{E128772B-E007-ACEE-3380-3064F3BA1BD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980110" y="2140439"/>
                <a:ext cx="1285024" cy="1299388"/>
              </p:xfrm>
              <a:graphic>
                <a:graphicData uri="http://schemas.microsoft.com/office/drawing/2017/model3d">
                  <am3d:model3d r:embed="rId20">
                    <am3d:spPr>
                      <a:xfrm>
                        <a:off x="0" y="0"/>
                        <a:ext cx="1285024" cy="1299388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359138" ay="1609837" az="1217287"/>
                      <am3d:postTrans dx="0" dy="0" dz="0"/>
                    </am3d:trans>
                    <am3d:raster rName="Office3DRenderer" rVer="16.0.8326">
                      <am3d:blip r:embed="rId21"/>
                    </am3d:raster>
                    <am3d:objViewport viewportSz="143168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" name="3D Model 6">
                  <a:extLst>
                    <a:ext uri="{FF2B5EF4-FFF2-40B4-BE49-F238E27FC236}">
                      <a16:creationId xmlns:a16="http://schemas.microsoft.com/office/drawing/2014/main" id="{E128772B-E007-ACEE-3380-3064F3BA1BD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52222" y="758822"/>
                  <a:ext cx="1285024" cy="1299388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B6261D6-09ED-6E0A-2877-EB14DC31A5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6649" y="2306528"/>
              <a:ext cx="1427092" cy="1432929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E9E3C8F-AD12-EF2E-52F9-575D4BA8D2B9}"/>
                </a:ext>
              </a:extLst>
            </p:cNvPr>
            <p:cNvGrpSpPr/>
            <p:nvPr/>
          </p:nvGrpSpPr>
          <p:grpSpPr>
            <a:xfrm>
              <a:off x="-136879" y="3178526"/>
              <a:ext cx="383886" cy="334040"/>
              <a:chOff x="989813" y="1018095"/>
              <a:chExt cx="1941922" cy="1885361"/>
            </a:xfrm>
          </p:grpSpPr>
          <p:sp>
            <p:nvSpPr>
              <p:cNvPr id="28" name="Diagonal Stripe 27">
                <a:extLst>
                  <a:ext uri="{FF2B5EF4-FFF2-40B4-BE49-F238E27FC236}">
                    <a16:creationId xmlns:a16="http://schemas.microsoft.com/office/drawing/2014/main" id="{A7B43506-5395-6651-51CA-50E7987249A5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Diagonal Stripe 28">
                <a:extLst>
                  <a:ext uri="{FF2B5EF4-FFF2-40B4-BE49-F238E27FC236}">
                    <a16:creationId xmlns:a16="http://schemas.microsoft.com/office/drawing/2014/main" id="{6544FB62-92D1-6385-3D10-A32ADB7A9EE0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27737D9-9DED-6F9F-64BB-BEAB86E02D36}"/>
                </a:ext>
              </a:extLst>
            </p:cNvPr>
            <p:cNvSpPr txBox="1"/>
            <p:nvPr/>
          </p:nvSpPr>
          <p:spPr>
            <a:xfrm>
              <a:off x="-799784" y="3389191"/>
              <a:ext cx="7441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Spacing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B73D2574-7F24-0F56-9FE5-EA4961F06C71}"/>
              </a:ext>
            </a:extLst>
          </p:cNvPr>
          <p:cNvGrpSpPr/>
          <p:nvPr/>
        </p:nvGrpSpPr>
        <p:grpSpPr>
          <a:xfrm>
            <a:off x="63784" y="2451008"/>
            <a:ext cx="2165434" cy="1332990"/>
            <a:chOff x="164425" y="1547956"/>
            <a:chExt cx="2165434" cy="1332990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4" name="3D Model 13">
                  <a:extLst>
                    <a:ext uri="{FF2B5EF4-FFF2-40B4-BE49-F238E27FC236}">
                      <a16:creationId xmlns:a16="http://schemas.microsoft.com/office/drawing/2014/main" id="{D9B420AA-10FE-E8AC-4677-4755A72E369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76668" y="1707187"/>
                <a:ext cx="1972216" cy="1060474"/>
              </p:xfrm>
              <a:graphic>
                <a:graphicData uri="http://schemas.microsoft.com/office/drawing/2017/model3d">
                  <am3d:model3d r:embed="rId22">
                    <am3d:spPr>
                      <a:xfrm>
                        <a:off x="0" y="0"/>
                        <a:ext cx="1972216" cy="1060474"/>
                      </a:xfrm>
                      <a:prstGeom prst="rect">
                        <a:avLst/>
                      </a:prstGeom>
                    </am3d:spPr>
                    <am3d:camera>
                      <am3d:pos x="0" y="0" z="5932858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585699" d="1000000"/>
                      <am3d:preTrans dx="121" dy="-3339932" dz="-21851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557347" ay="2910193" az="3094946"/>
                      <am3d:postTrans dx="0" dy="0" dz="0"/>
                    </am3d:trans>
                    <am3d:raster rName="Office3DRenderer" rVer="16.0.8326">
                      <am3d:blip r:embed="rId23"/>
                    </am3d:raster>
                    <am3d:objViewport viewportSz="232917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4" name="3D Model 13">
                  <a:extLst>
                    <a:ext uri="{FF2B5EF4-FFF2-40B4-BE49-F238E27FC236}">
                      <a16:creationId xmlns:a16="http://schemas.microsoft.com/office/drawing/2014/main" id="{D9B420AA-10FE-E8AC-4677-4755A72E369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6027" y="2610239"/>
                  <a:ext cx="1972216" cy="106047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AE22513-8658-6066-F1A2-6CD157606E9F}"/>
                </a:ext>
              </a:extLst>
            </p:cNvPr>
            <p:cNvSpPr/>
            <p:nvPr/>
          </p:nvSpPr>
          <p:spPr>
            <a:xfrm>
              <a:off x="164425" y="1547956"/>
              <a:ext cx="2165434" cy="133299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0F9991D-DAB2-B170-3620-AF3C2FFD5926}"/>
                </a:ext>
              </a:extLst>
            </p:cNvPr>
            <p:cNvGrpSpPr/>
            <p:nvPr/>
          </p:nvGrpSpPr>
          <p:grpSpPr>
            <a:xfrm>
              <a:off x="1498257" y="1762781"/>
              <a:ext cx="442824" cy="355994"/>
              <a:chOff x="1708200" y="1537581"/>
              <a:chExt cx="502757" cy="435694"/>
            </a:xfrm>
          </p:grpSpPr>
          <p:sp>
            <p:nvSpPr>
              <p:cNvPr id="37" name="Diagonal Stripe 36">
                <a:extLst>
                  <a:ext uri="{FF2B5EF4-FFF2-40B4-BE49-F238E27FC236}">
                    <a16:creationId xmlns:a16="http://schemas.microsoft.com/office/drawing/2014/main" id="{C3A9846A-A139-D3D0-2B01-2A075D7260F6}"/>
                  </a:ext>
                </a:extLst>
              </p:cNvPr>
              <p:cNvSpPr/>
              <p:nvPr/>
            </p:nvSpPr>
            <p:spPr>
              <a:xfrm>
                <a:off x="1879040" y="1537581"/>
                <a:ext cx="331917" cy="435694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Diagonal Stripe 37">
                <a:extLst>
                  <a:ext uri="{FF2B5EF4-FFF2-40B4-BE49-F238E27FC236}">
                    <a16:creationId xmlns:a16="http://schemas.microsoft.com/office/drawing/2014/main" id="{790D304A-4D12-DFAD-A0C6-0C18AACBB813}"/>
                  </a:ext>
                </a:extLst>
              </p:cNvPr>
              <p:cNvSpPr/>
              <p:nvPr/>
            </p:nvSpPr>
            <p:spPr>
              <a:xfrm flipH="1">
                <a:off x="1708200" y="1761963"/>
                <a:ext cx="170840" cy="211312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B2ADD98-ADD4-1C89-C570-7A6EF3AEB1F7}"/>
                </a:ext>
              </a:extLst>
            </p:cNvPr>
            <p:cNvSpPr txBox="1"/>
            <p:nvPr/>
          </p:nvSpPr>
          <p:spPr>
            <a:xfrm>
              <a:off x="804847" y="1633001"/>
              <a:ext cx="6857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Pairing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2F7B8E3-C387-0ADB-6307-9CB5A01D2B21}"/>
              </a:ext>
            </a:extLst>
          </p:cNvPr>
          <p:cNvGrpSpPr/>
          <p:nvPr/>
        </p:nvGrpSpPr>
        <p:grpSpPr>
          <a:xfrm>
            <a:off x="71426" y="751467"/>
            <a:ext cx="1471006" cy="1611558"/>
            <a:chOff x="-2591064" y="2127899"/>
            <a:chExt cx="1471006" cy="1611558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" name="3D Model 5">
                  <a:extLst>
                    <a:ext uri="{FF2B5EF4-FFF2-40B4-BE49-F238E27FC236}">
                      <a16:creationId xmlns:a16="http://schemas.microsoft.com/office/drawing/2014/main" id="{1F5E1F6A-7634-62B4-618E-0012EA0FC20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48528215"/>
                    </p:ext>
                  </p:extLst>
                </p:nvPr>
              </p:nvGraphicFramePr>
              <p:xfrm>
                <a:off x="-2426304" y="2127899"/>
                <a:ext cx="1161262" cy="1238264"/>
              </p:xfrm>
              <a:graphic>
                <a:graphicData uri="http://schemas.microsoft.com/office/drawing/2017/model3d">
                  <am3d:model3d r:embed="rId24">
                    <am3d:spPr>
                      <a:xfrm>
                        <a:off x="0" y="0"/>
                        <a:ext cx="1161262" cy="1238264"/>
                      </a:xfrm>
                      <a:prstGeom prst="rect">
                        <a:avLst/>
                      </a:prstGeom>
                    </am3d:spPr>
                    <am3d:camera>
                      <am3d:pos x="0" y="0" z="7118711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49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090648" ay="1893943" az="1201374"/>
                      <am3d:postTrans dx="0" dy="0" dz="0"/>
                    </am3d:trans>
                    <am3d:raster rName="Office3DRenderer" rVer="16.0.8326">
                      <am3d:blip r:embed="rId25"/>
                    </am3d:raster>
                    <am3d:objViewport viewportSz="133291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" name="3D Model 5">
                  <a:extLst>
                    <a:ext uri="{FF2B5EF4-FFF2-40B4-BE49-F238E27FC236}">
                      <a16:creationId xmlns:a16="http://schemas.microsoft.com/office/drawing/2014/main" id="{1F5E1F6A-7634-62B4-618E-0012EA0FC20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6186" y="751467"/>
                  <a:ext cx="1161262" cy="123826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4F1E1859-DFFE-B4CC-5103-39389DC65A4B}"/>
                </a:ext>
              </a:extLst>
            </p:cNvPr>
            <p:cNvGrpSpPr/>
            <p:nvPr/>
          </p:nvGrpSpPr>
          <p:grpSpPr>
            <a:xfrm>
              <a:off x="-2591064" y="2313963"/>
              <a:ext cx="1471006" cy="1425494"/>
              <a:chOff x="-2591064" y="2313963"/>
              <a:chExt cx="1471006" cy="1425494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B1F0D7F-9311-E398-7837-E32E5C24DF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2591064" y="2313963"/>
                <a:ext cx="1471006" cy="1425494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Multiplication Sign 29">
                <a:extLst>
                  <a:ext uri="{FF2B5EF4-FFF2-40B4-BE49-F238E27FC236}">
                    <a16:creationId xmlns:a16="http://schemas.microsoft.com/office/drawing/2014/main" id="{61611F3A-FC27-76B4-FEC0-53CA065C24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1600348" y="3132065"/>
                <a:ext cx="352331" cy="341429"/>
              </a:xfrm>
              <a:prstGeom prst="mathMultiply">
                <a:avLst>
                  <a:gd name="adj1" fmla="val 15828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151DE0D-20EA-C55C-6ADB-F4C184DBA6AF}"/>
                  </a:ext>
                </a:extLst>
              </p:cNvPr>
              <p:cNvSpPr txBox="1"/>
              <p:nvPr/>
            </p:nvSpPr>
            <p:spPr>
              <a:xfrm>
                <a:off x="-2353176" y="3352702"/>
                <a:ext cx="9941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No Spacing</a:t>
                </a:r>
              </a:p>
            </p:txBody>
          </p:sp>
        </p:grpSp>
      </p:grp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B3050A2-72EC-5B83-6E76-4A2F0931B88F}"/>
              </a:ext>
            </a:extLst>
          </p:cNvPr>
          <p:cNvSpPr/>
          <p:nvPr/>
        </p:nvSpPr>
        <p:spPr>
          <a:xfrm>
            <a:off x="-655" y="-4353"/>
            <a:ext cx="3779173" cy="388495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72B3960B-8BB4-912E-E4DF-266FFCFCD7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2108214"/>
                  </p:ext>
                </p:extLst>
              </p:nvPr>
            </p:nvGraphicFramePr>
            <p:xfrm>
              <a:off x="246025" y="4684568"/>
              <a:ext cx="1188542" cy="1159054"/>
            </p:xfrm>
            <a:graphic>
              <a:graphicData uri="http://schemas.microsoft.com/office/drawing/2017/model3d">
                <am3d:model3d r:embed="rId26">
                  <am3d:spPr>
                    <a:xfrm>
                      <a:off x="0" y="0"/>
                      <a:ext cx="1188542" cy="1159054"/>
                    </a:xfrm>
                    <a:prstGeom prst="rect">
                      <a:avLst/>
                    </a:prstGeom>
                  </am3d:spPr>
                  <am3d:camera>
                    <am3d:pos x="0" y="0" z="67370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4084271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955999" ay="2151037" az="2053170"/>
                    <am3d:postTrans dx="0" dy="0" dz="0"/>
                  </am3d:trans>
                  <am3d:raster rName="Office3DRenderer" rVer="16.0.8326">
                    <am3d:blip r:embed="rId27"/>
                  </am3d:raster>
                  <am3d:objViewport viewportSz="12696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72B3960B-8BB4-912E-E4DF-266FFCFCD7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46025" y="4684568"/>
                <a:ext cx="1188542" cy="1159054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BF530D87-B3E1-86C3-A145-CEBE41148918}"/>
              </a:ext>
            </a:extLst>
          </p:cNvPr>
          <p:cNvGrpSpPr/>
          <p:nvPr/>
        </p:nvGrpSpPr>
        <p:grpSpPr>
          <a:xfrm>
            <a:off x="776472" y="5825162"/>
            <a:ext cx="406051" cy="339371"/>
            <a:chOff x="989813" y="1018095"/>
            <a:chExt cx="1941922" cy="1885361"/>
          </a:xfrm>
        </p:grpSpPr>
        <p:sp>
          <p:nvSpPr>
            <p:cNvPr id="42" name="Diagonal Stripe 41">
              <a:extLst>
                <a:ext uri="{FF2B5EF4-FFF2-40B4-BE49-F238E27FC236}">
                  <a16:creationId xmlns:a16="http://schemas.microsoft.com/office/drawing/2014/main" id="{331C348F-9726-F19B-57B1-9B29FDA8561F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43" name="Diagonal Stripe 42">
              <a:extLst>
                <a:ext uri="{FF2B5EF4-FFF2-40B4-BE49-F238E27FC236}">
                  <a16:creationId xmlns:a16="http://schemas.microsoft.com/office/drawing/2014/main" id="{689C7B73-6EB4-B096-5F72-1336B526E636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EC75BBE6-CFAE-641A-8181-CC1AFF04D5DA}"/>
              </a:ext>
            </a:extLst>
          </p:cNvPr>
          <p:cNvSpPr>
            <a:spLocks noChangeAspect="1"/>
          </p:cNvSpPr>
          <p:nvPr/>
        </p:nvSpPr>
        <p:spPr>
          <a:xfrm>
            <a:off x="75828" y="4797656"/>
            <a:ext cx="1509490" cy="1455795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9C9FEC53-0C95-C510-1458-7A26577FC8D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69037315"/>
                  </p:ext>
                </p:extLst>
              </p:nvPr>
            </p:nvGraphicFramePr>
            <p:xfrm>
              <a:off x="2398735" y="4765292"/>
              <a:ext cx="1089656" cy="1084378"/>
            </p:xfrm>
            <a:graphic>
              <a:graphicData uri="http://schemas.microsoft.com/office/drawing/2017/model3d">
                <am3d:model3d r:embed="rId28">
                  <am3d:spPr>
                    <a:xfrm>
                      <a:off x="0" y="0"/>
                      <a:ext cx="1089656" cy="1084378"/>
                    </a:xfrm>
                    <a:prstGeom prst="rect">
                      <a:avLst/>
                    </a:prstGeom>
                  </am3d:spPr>
                  <am3d:camera>
                    <am3d:pos x="0" y="0" z="67370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4084271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3362104" ay="2280219" az="2545680"/>
                    <am3d:postTrans dx="0" dy="0" dz="0"/>
                  </am3d:trans>
                  <am3d:raster rName="Office3DRenderer" rVer="16.0.8326">
                    <am3d:blip r:embed="rId29"/>
                  </am3d:raster>
                  <am3d:objViewport viewportSz="11753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9C9FEC53-0C95-C510-1458-7A26577FC8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98735" y="4765292"/>
                <a:ext cx="1089656" cy="1084378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4FEF64F2-1BE8-314D-2B4B-A9DA390B1894}"/>
              </a:ext>
            </a:extLst>
          </p:cNvPr>
          <p:cNvGrpSpPr/>
          <p:nvPr/>
        </p:nvGrpSpPr>
        <p:grpSpPr>
          <a:xfrm>
            <a:off x="2943562" y="5849670"/>
            <a:ext cx="391322" cy="336261"/>
            <a:chOff x="989813" y="1018095"/>
            <a:chExt cx="1941922" cy="1885361"/>
          </a:xfrm>
        </p:grpSpPr>
        <p:sp>
          <p:nvSpPr>
            <p:cNvPr id="47" name="Diagonal Stripe 46">
              <a:extLst>
                <a:ext uri="{FF2B5EF4-FFF2-40B4-BE49-F238E27FC236}">
                  <a16:creationId xmlns:a16="http://schemas.microsoft.com/office/drawing/2014/main" id="{1A0B163F-B198-ABA5-3420-D553132BFEFA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48" name="Diagonal Stripe 47">
              <a:extLst>
                <a:ext uri="{FF2B5EF4-FFF2-40B4-BE49-F238E27FC236}">
                  <a16:creationId xmlns:a16="http://schemas.microsoft.com/office/drawing/2014/main" id="{C26CFDCF-B711-D1E1-52F7-9F2FAE88A368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BA476288-B3EC-C1F2-DCDF-790886B96B64}"/>
              </a:ext>
            </a:extLst>
          </p:cNvPr>
          <p:cNvSpPr>
            <a:spLocks noChangeAspect="1"/>
          </p:cNvSpPr>
          <p:nvPr/>
        </p:nvSpPr>
        <p:spPr>
          <a:xfrm>
            <a:off x="2224482" y="4810995"/>
            <a:ext cx="1454736" cy="1442456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C278BBAA-BB0F-157A-3039-2A6844165B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6851670"/>
                  </p:ext>
                </p:extLst>
              </p:nvPr>
            </p:nvGraphicFramePr>
            <p:xfrm>
              <a:off x="1203381" y="6412656"/>
              <a:ext cx="1573874" cy="918998"/>
            </p:xfrm>
            <a:graphic>
              <a:graphicData uri="http://schemas.microsoft.com/office/drawing/2017/model3d">
                <am3d:model3d r:embed="rId30">
                  <am3d:spPr>
                    <a:xfrm>
                      <a:off x="0" y="0"/>
                      <a:ext cx="1573874" cy="918998"/>
                    </a:xfrm>
                    <a:prstGeom prst="rect">
                      <a:avLst/>
                    </a:prstGeom>
                  </am3d:spPr>
                  <am3d:camera>
                    <am3d:pos x="0" y="0" z="588535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26" d="1000000"/>
                    <am3d:preTrans dx="121" dy="-2144539" dz="-300746"/>
                    <am3d:scale>
                      <am3d:sx n="1000000" d="1000000"/>
                      <am3d:sy n="1000000" d="1000000"/>
                      <am3d:sz n="1000000" d="1000000"/>
                    </am3d:scale>
                    <am3d:rot ax="3415930" ay="2553537" az="2765360"/>
                    <am3d:postTrans dx="0" dy="0" dz="0"/>
                  </am3d:trans>
                  <am3d:raster rName="Office3DRenderer" rVer="16.0.8326">
                    <am3d:blip r:embed="rId31"/>
                  </am3d:raster>
                  <am3d:objViewport viewportSz="20074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C278BBAA-BB0F-157A-3039-2A6844165B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3381" y="6412656"/>
                <a:ext cx="1573874" cy="918998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4B3AAEA4-FBEA-FCBF-C60E-1ECB04EC908A}"/>
              </a:ext>
            </a:extLst>
          </p:cNvPr>
          <p:cNvGrpSpPr/>
          <p:nvPr/>
        </p:nvGrpSpPr>
        <p:grpSpPr>
          <a:xfrm>
            <a:off x="1074674" y="6936116"/>
            <a:ext cx="376760" cy="365394"/>
            <a:chOff x="989813" y="1018095"/>
            <a:chExt cx="1941922" cy="1885361"/>
          </a:xfrm>
        </p:grpSpPr>
        <p:sp>
          <p:nvSpPr>
            <p:cNvPr id="53" name="Diagonal Stripe 52">
              <a:extLst>
                <a:ext uri="{FF2B5EF4-FFF2-40B4-BE49-F238E27FC236}">
                  <a16:creationId xmlns:a16="http://schemas.microsoft.com/office/drawing/2014/main" id="{25F1BD14-BC58-74CA-7D33-960FC248D429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54" name="Diagonal Stripe 53">
              <a:extLst>
                <a:ext uri="{FF2B5EF4-FFF2-40B4-BE49-F238E27FC236}">
                  <a16:creationId xmlns:a16="http://schemas.microsoft.com/office/drawing/2014/main" id="{FF0A3A43-A70B-D60F-0016-E06E62454021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55" name="Oval 54">
            <a:extLst>
              <a:ext uri="{FF2B5EF4-FFF2-40B4-BE49-F238E27FC236}">
                <a16:creationId xmlns:a16="http://schemas.microsoft.com/office/drawing/2014/main" id="{F75A9389-B9A8-B909-976C-FDCEFCFD495C}"/>
              </a:ext>
            </a:extLst>
          </p:cNvPr>
          <p:cNvSpPr>
            <a:spLocks/>
          </p:cNvSpPr>
          <p:nvPr/>
        </p:nvSpPr>
        <p:spPr>
          <a:xfrm>
            <a:off x="872429" y="6333983"/>
            <a:ext cx="2118198" cy="1296166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73CA3CF-7B30-9EF0-9538-FBEE593B8993}"/>
              </a:ext>
            </a:extLst>
          </p:cNvPr>
          <p:cNvSpPr txBox="1"/>
          <p:nvPr/>
        </p:nvSpPr>
        <p:spPr>
          <a:xfrm>
            <a:off x="959383" y="4268840"/>
            <a:ext cx="1865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Neutrons can be in any orientation on side 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992A0C6-871D-1864-6135-E8354CEDFF46}"/>
              </a:ext>
            </a:extLst>
          </p:cNvPr>
          <p:cNvSpPr txBox="1"/>
          <p:nvPr/>
        </p:nvSpPr>
        <p:spPr>
          <a:xfrm>
            <a:off x="1437775" y="3952571"/>
            <a:ext cx="96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Rule 2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946A28E-62D5-9E07-7428-75CF000414A8}"/>
              </a:ext>
            </a:extLst>
          </p:cNvPr>
          <p:cNvSpPr/>
          <p:nvPr/>
        </p:nvSpPr>
        <p:spPr>
          <a:xfrm>
            <a:off x="0" y="3886201"/>
            <a:ext cx="3773655" cy="3886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3E414BE-B11E-B67B-8428-2ED7E11FC3F6}"/>
              </a:ext>
            </a:extLst>
          </p:cNvPr>
          <p:cNvSpPr/>
          <p:nvPr/>
        </p:nvSpPr>
        <p:spPr>
          <a:xfrm>
            <a:off x="0" y="-3411"/>
            <a:ext cx="10054205" cy="777581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1022F56-830E-C30A-87BE-6B64E7A6F5FD}"/>
              </a:ext>
            </a:extLst>
          </p:cNvPr>
          <p:cNvGrpSpPr/>
          <p:nvPr/>
        </p:nvGrpSpPr>
        <p:grpSpPr>
          <a:xfrm>
            <a:off x="5343049" y="6205816"/>
            <a:ext cx="1471006" cy="1425494"/>
            <a:chOff x="5734457" y="2495350"/>
            <a:chExt cx="1471006" cy="1425494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CEEE3DC-283C-D5CB-6800-4EB9445035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4457" y="2495350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9" name="3D Model 58">
                  <a:extLst>
                    <a:ext uri="{FF2B5EF4-FFF2-40B4-BE49-F238E27FC236}">
                      <a16:creationId xmlns:a16="http://schemas.microsoft.com/office/drawing/2014/main" id="{58D4A128-2B06-03B4-5D5C-623AC53EE06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98862" y="2683730"/>
                <a:ext cx="1226478" cy="1209452"/>
              </p:xfrm>
              <a:graphic>
                <a:graphicData uri="http://schemas.microsoft.com/office/drawing/2017/model3d">
                  <am3d:model3d r:embed="rId32">
                    <am3d:spPr>
                      <a:xfrm>
                        <a:off x="0" y="0"/>
                        <a:ext cx="1226478" cy="1209452"/>
                      </a:xfrm>
                      <a:prstGeom prst="rect">
                        <a:avLst/>
                      </a:prstGeom>
                    </am3d:spPr>
                    <am3d:camera>
                      <am3d:pos x="0" y="0" z="7217984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757836" d="1000000"/>
                      <am3d:preTrans dx="0" dy="-12312241" dz="-104734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268530" ay="-1704051" az="-1215424"/>
                      <am3d:postTrans dx="0" dy="0" dz="0"/>
                    </am3d:trans>
                    <am3d:raster rName="Office3DRenderer" rVer="16.0.8326">
                      <am3d:blip r:embed="rId33"/>
                    </am3d:raster>
                    <am3d:objViewport viewportSz="132286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9" name="3D Model 58">
                  <a:extLst>
                    <a:ext uri="{FF2B5EF4-FFF2-40B4-BE49-F238E27FC236}">
                      <a16:creationId xmlns:a16="http://schemas.microsoft.com/office/drawing/2014/main" id="{58D4A128-2B06-03B4-5D5C-623AC53EE06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07454" y="6394196"/>
                  <a:ext cx="1226478" cy="120945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A83C57BB-E5C8-FAE2-8A06-651EC1975272}"/>
              </a:ext>
            </a:extLst>
          </p:cNvPr>
          <p:cNvGrpSpPr/>
          <p:nvPr/>
        </p:nvGrpSpPr>
        <p:grpSpPr>
          <a:xfrm rot="1688258">
            <a:off x="5666160" y="6402869"/>
            <a:ext cx="1081333" cy="307777"/>
            <a:chOff x="1996845" y="572447"/>
            <a:chExt cx="1081333" cy="307777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45DB7EE-7222-CBEB-0D26-90DF26633E79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3-5</a:t>
              </a: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95574BF0-357D-CF4F-E485-1AA1EDF4CE85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25" name="Diagonal Stripe 124">
                <a:extLst>
                  <a:ext uri="{FF2B5EF4-FFF2-40B4-BE49-F238E27FC236}">
                    <a16:creationId xmlns:a16="http://schemas.microsoft.com/office/drawing/2014/main" id="{42802856-3747-698B-3BC2-B66DFA3F9F35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Diagonal Stripe 125">
                <a:extLst>
                  <a:ext uri="{FF2B5EF4-FFF2-40B4-BE49-F238E27FC236}">
                    <a16:creationId xmlns:a16="http://schemas.microsoft.com/office/drawing/2014/main" id="{EB804C29-4037-1506-89F4-5BF1E4C436BC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31" name="Arrow: Right 130">
            <a:extLst>
              <a:ext uri="{FF2B5EF4-FFF2-40B4-BE49-F238E27FC236}">
                <a16:creationId xmlns:a16="http://schemas.microsoft.com/office/drawing/2014/main" id="{8301A1C5-E182-BFB8-F812-87DD8A22380F}"/>
              </a:ext>
            </a:extLst>
          </p:cNvPr>
          <p:cNvSpPr/>
          <p:nvPr/>
        </p:nvSpPr>
        <p:spPr>
          <a:xfrm rot="10800000">
            <a:off x="5783012" y="1656120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758C33AB-C778-F616-3257-BADC325DEB0D}"/>
              </a:ext>
            </a:extLst>
          </p:cNvPr>
          <p:cNvSpPr/>
          <p:nvPr/>
        </p:nvSpPr>
        <p:spPr>
          <a:xfrm rot="6278305">
            <a:off x="4137893" y="2750651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Arrow: Right 135">
            <a:extLst>
              <a:ext uri="{FF2B5EF4-FFF2-40B4-BE49-F238E27FC236}">
                <a16:creationId xmlns:a16="http://schemas.microsoft.com/office/drawing/2014/main" id="{EC55F1BF-ECDE-4672-BFF3-0D7AC7E413C5}"/>
              </a:ext>
            </a:extLst>
          </p:cNvPr>
          <p:cNvSpPr/>
          <p:nvPr/>
        </p:nvSpPr>
        <p:spPr>
          <a:xfrm>
            <a:off x="7569937" y="1650218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Arrow: Right 136">
            <a:extLst>
              <a:ext uri="{FF2B5EF4-FFF2-40B4-BE49-F238E27FC236}">
                <a16:creationId xmlns:a16="http://schemas.microsoft.com/office/drawing/2014/main" id="{3F8EE5B0-7FDA-64E7-6E47-AE87981AE45D}"/>
              </a:ext>
            </a:extLst>
          </p:cNvPr>
          <p:cNvSpPr/>
          <p:nvPr/>
        </p:nvSpPr>
        <p:spPr>
          <a:xfrm rot="4059287">
            <a:off x="9164048" y="2745323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C74157C9-7BEC-33E8-84A3-6F469367F40E}"/>
              </a:ext>
            </a:extLst>
          </p:cNvPr>
          <p:cNvSpPr/>
          <p:nvPr/>
        </p:nvSpPr>
        <p:spPr>
          <a:xfrm rot="5400000">
            <a:off x="7308111" y="3002782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Arrow: Right 139">
            <a:extLst>
              <a:ext uri="{FF2B5EF4-FFF2-40B4-BE49-F238E27FC236}">
                <a16:creationId xmlns:a16="http://schemas.microsoft.com/office/drawing/2014/main" id="{BCB4A303-D92A-CE21-AC50-58DC3FA1A33B}"/>
              </a:ext>
            </a:extLst>
          </p:cNvPr>
          <p:cNvSpPr/>
          <p:nvPr/>
        </p:nvSpPr>
        <p:spPr>
          <a:xfrm rot="5400000">
            <a:off x="7326447" y="4589685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08BD587D-8887-77BA-C108-B335EE620F48}"/>
              </a:ext>
            </a:extLst>
          </p:cNvPr>
          <p:cNvSpPr/>
          <p:nvPr/>
        </p:nvSpPr>
        <p:spPr>
          <a:xfrm rot="3134046">
            <a:off x="7282888" y="6034944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Arrow: Right 143">
            <a:extLst>
              <a:ext uri="{FF2B5EF4-FFF2-40B4-BE49-F238E27FC236}">
                <a16:creationId xmlns:a16="http://schemas.microsoft.com/office/drawing/2014/main" id="{C4F68C1D-57B6-709D-34D1-E5E65E1ECE1F}"/>
              </a:ext>
            </a:extLst>
          </p:cNvPr>
          <p:cNvSpPr/>
          <p:nvPr/>
        </p:nvSpPr>
        <p:spPr>
          <a:xfrm rot="8145166">
            <a:off x="6278613" y="6090009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Arrow: Right 144">
            <a:extLst>
              <a:ext uri="{FF2B5EF4-FFF2-40B4-BE49-F238E27FC236}">
                <a16:creationId xmlns:a16="http://schemas.microsoft.com/office/drawing/2014/main" id="{FAA7A26C-DF75-6559-B2D1-F07FEF5E7ECA}"/>
              </a:ext>
            </a:extLst>
          </p:cNvPr>
          <p:cNvSpPr/>
          <p:nvPr/>
        </p:nvSpPr>
        <p:spPr>
          <a:xfrm rot="10800000">
            <a:off x="5852052" y="5246227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Arrow: Right 145">
            <a:extLst>
              <a:ext uri="{FF2B5EF4-FFF2-40B4-BE49-F238E27FC236}">
                <a16:creationId xmlns:a16="http://schemas.microsoft.com/office/drawing/2014/main" id="{13F7CCAA-C8D4-FD5D-5BB2-991294034D45}"/>
              </a:ext>
            </a:extLst>
          </p:cNvPr>
          <p:cNvSpPr/>
          <p:nvPr/>
        </p:nvSpPr>
        <p:spPr>
          <a:xfrm rot="300758">
            <a:off x="7577687" y="5216596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3BEAC28-3662-A110-743A-5D7FC1B595CA}"/>
              </a:ext>
            </a:extLst>
          </p:cNvPr>
          <p:cNvSpPr txBox="1"/>
          <p:nvPr/>
        </p:nvSpPr>
        <p:spPr>
          <a:xfrm>
            <a:off x="4065721" y="6212800"/>
            <a:ext cx="1234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Shared proton and neutron level (Bad)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C6916ACC-8B39-5A6C-1E0B-4E639D63BD51}"/>
              </a:ext>
            </a:extLst>
          </p:cNvPr>
          <p:cNvSpPr txBox="1"/>
          <p:nvPr/>
        </p:nvSpPr>
        <p:spPr>
          <a:xfrm>
            <a:off x="8639387" y="6120466"/>
            <a:ext cx="1372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Neutron perpendicular to other neutron (Bad)</a:t>
            </a: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0CE79FBC-3170-EE94-0CDB-5745DD76F859}"/>
              </a:ext>
            </a:extLst>
          </p:cNvPr>
          <p:cNvCxnSpPr/>
          <p:nvPr/>
        </p:nvCxnSpPr>
        <p:spPr>
          <a:xfrm flipV="1">
            <a:off x="4609016" y="5924852"/>
            <a:ext cx="144810" cy="287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0BEBBEEA-0A1C-F89D-6B2F-F1A95BBCE459}"/>
              </a:ext>
            </a:extLst>
          </p:cNvPr>
          <p:cNvCxnSpPr>
            <a:cxnSpLocks/>
          </p:cNvCxnSpPr>
          <p:nvPr/>
        </p:nvCxnSpPr>
        <p:spPr>
          <a:xfrm flipH="1" flipV="1">
            <a:off x="9155801" y="5843622"/>
            <a:ext cx="205615" cy="3084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157" name="Table 157">
            <a:extLst>
              <a:ext uri="{FF2B5EF4-FFF2-40B4-BE49-F238E27FC236}">
                <a16:creationId xmlns:a16="http://schemas.microsoft.com/office/drawing/2014/main" id="{60EE3CFA-6A20-945B-5963-BC2072752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806394"/>
              </p:ext>
            </p:extLst>
          </p:nvPr>
        </p:nvGraphicFramePr>
        <p:xfrm>
          <a:off x="3849468" y="57315"/>
          <a:ext cx="6147210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9070">
                  <a:extLst>
                    <a:ext uri="{9D8B030D-6E8A-4147-A177-3AD203B41FA5}">
                      <a16:colId xmlns:a16="http://schemas.microsoft.com/office/drawing/2014/main" val="245189663"/>
                    </a:ext>
                  </a:extLst>
                </a:gridCol>
                <a:gridCol w="2049070">
                  <a:extLst>
                    <a:ext uri="{9D8B030D-6E8A-4147-A177-3AD203B41FA5}">
                      <a16:colId xmlns:a16="http://schemas.microsoft.com/office/drawing/2014/main" val="867935634"/>
                    </a:ext>
                  </a:extLst>
                </a:gridCol>
                <a:gridCol w="2049070">
                  <a:extLst>
                    <a:ext uri="{9D8B030D-6E8A-4147-A177-3AD203B41FA5}">
                      <a16:colId xmlns:a16="http://schemas.microsoft.com/office/drawing/2014/main" val="3123796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1) Protons are on side 1, parallel, spaced 2cm unless paired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2) Neutrons are on side 2, perpendicular to protons, and can touch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3) Protons start on starting platform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0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4) Build protons or neutrons on top of starting proton(s). Structure must be free-standing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5) Levels only contain one nucleon type (protons or neutrons)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6) Magic number pieces added when 2, 8, 20, and 28 are reached for one nucleon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468698"/>
                  </a:ext>
                </a:extLst>
              </a:tr>
            </a:tbl>
          </a:graphicData>
        </a:graphic>
      </p:graphicFrame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262B757-EFBD-C165-D518-971069698124}"/>
              </a:ext>
            </a:extLst>
          </p:cNvPr>
          <p:cNvGrpSpPr/>
          <p:nvPr/>
        </p:nvGrpSpPr>
        <p:grpSpPr>
          <a:xfrm>
            <a:off x="7095395" y="6204655"/>
            <a:ext cx="1471006" cy="1425494"/>
            <a:chOff x="7095395" y="6204655"/>
            <a:chExt cx="1471006" cy="1425494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AF0FF81-AE99-88A7-2E37-9450A89F93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5395" y="6204655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A20369DE-0B5D-2265-B36B-239AF8B51B12}"/>
                </a:ext>
              </a:extLst>
            </p:cNvPr>
            <p:cNvGrpSpPr/>
            <p:nvPr/>
          </p:nvGrpSpPr>
          <p:grpSpPr>
            <a:xfrm rot="20806213">
              <a:off x="7116265" y="6392165"/>
              <a:ext cx="1081333" cy="307777"/>
              <a:chOff x="1996845" y="572447"/>
              <a:chExt cx="1081333" cy="307777"/>
            </a:xfrm>
          </p:grpSpPr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FDD3453-8E10-99F1-8F25-BFD7C0F45804}"/>
                  </a:ext>
                </a:extLst>
              </p:cNvPr>
              <p:cNvSpPr txBox="1"/>
              <p:nvPr/>
            </p:nvSpPr>
            <p:spPr>
              <a:xfrm>
                <a:off x="1996845" y="572447"/>
                <a:ext cx="81449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Rule 3-6</a:t>
                </a:r>
              </a:p>
            </p:txBody>
          </p: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9F37E966-37DD-C1EF-2AE5-E9BE16CE172D}"/>
                  </a:ext>
                </a:extLst>
              </p:cNvPr>
              <p:cNvGrpSpPr/>
              <p:nvPr/>
            </p:nvGrpSpPr>
            <p:grpSpPr>
              <a:xfrm>
                <a:off x="2783866" y="603368"/>
                <a:ext cx="294312" cy="215392"/>
                <a:chOff x="1897101" y="1697899"/>
                <a:chExt cx="383886" cy="334040"/>
              </a:xfrm>
            </p:grpSpPr>
            <p:sp>
              <p:nvSpPr>
                <p:cNvPr id="120" name="Diagonal Stripe 119">
                  <a:extLst>
                    <a:ext uri="{FF2B5EF4-FFF2-40B4-BE49-F238E27FC236}">
                      <a16:creationId xmlns:a16="http://schemas.microsoft.com/office/drawing/2014/main" id="{16339FC5-86FA-86A5-9659-794FED731551}"/>
                    </a:ext>
                  </a:extLst>
                </p:cNvPr>
                <p:cNvSpPr/>
                <p:nvPr/>
              </p:nvSpPr>
              <p:spPr>
                <a:xfrm>
                  <a:off x="2027548" y="1697899"/>
                  <a:ext cx="253439" cy="334040"/>
                </a:xfrm>
                <a:prstGeom prst="diagStripe">
                  <a:avLst>
                    <a:gd name="adj" fmla="val 83500"/>
                  </a:avLst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84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Diagonal Stripe 120">
                  <a:extLst>
                    <a:ext uri="{FF2B5EF4-FFF2-40B4-BE49-F238E27FC236}">
                      <a16:creationId xmlns:a16="http://schemas.microsoft.com/office/drawing/2014/main" id="{B52EE025-805A-3EFC-0217-27EFAE0FBC9E}"/>
                    </a:ext>
                  </a:extLst>
                </p:cNvPr>
                <p:cNvSpPr/>
                <p:nvPr/>
              </p:nvSpPr>
              <p:spPr>
                <a:xfrm flipH="1">
                  <a:off x="1897101" y="1869930"/>
                  <a:ext cx="130447" cy="162009"/>
                </a:xfrm>
                <a:prstGeom prst="diagStripe">
                  <a:avLst>
                    <a:gd name="adj" fmla="val 67526"/>
                  </a:avLst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84">
                    <a:solidFill>
                      <a:schemeClr val="tx1"/>
                    </a:solidFill>
                  </a:endParaRPr>
                </a:p>
              </p:txBody>
            </p:sp>
          </p:grpSp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60" name="3D Model 159">
                  <a:extLst>
                    <a:ext uri="{FF2B5EF4-FFF2-40B4-BE49-F238E27FC236}">
                      <a16:creationId xmlns:a16="http://schemas.microsoft.com/office/drawing/2014/main" id="{F7E7AED3-C0D6-28B1-9401-BC1B399DE0B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74709354"/>
                    </p:ext>
                  </p:extLst>
                </p:nvPr>
              </p:nvGraphicFramePr>
              <p:xfrm>
                <a:off x="7311365" y="6503796"/>
                <a:ext cx="1060524" cy="1081392"/>
              </p:xfrm>
              <a:graphic>
                <a:graphicData uri="http://schemas.microsoft.com/office/drawing/2017/model3d">
                  <am3d:model3d r:embed="rId34">
                    <am3d:spPr>
                      <a:xfrm>
                        <a:off x="0" y="0"/>
                        <a:ext cx="1060524" cy="1081392"/>
                      </a:xfrm>
                      <a:prstGeom prst="rect">
                        <a:avLst/>
                      </a:prstGeom>
                    </am3d:spPr>
                    <am3d:camera>
                      <am3d:pos x="0" y="0" z="7187227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10415756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794300" ay="1724421" az="9184252"/>
                      <am3d:postTrans dx="0" dy="0" dz="0"/>
                    </am3d:trans>
                    <am3d:raster rName="Office3DRenderer" rVer="16.0.8326">
                      <am3d:blip r:embed="rId35"/>
                    </am3d:raster>
                    <am3d:objViewport viewportSz="109481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60" name="3D Model 159">
                  <a:extLst>
                    <a:ext uri="{FF2B5EF4-FFF2-40B4-BE49-F238E27FC236}">
                      <a16:creationId xmlns:a16="http://schemas.microsoft.com/office/drawing/2014/main" id="{F7E7AED3-C0D6-28B1-9401-BC1B399DE0B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311365" y="6503796"/>
                  <a:ext cx="1060524" cy="108139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2" name="TextBox 161">
            <a:extLst>
              <a:ext uri="{FF2B5EF4-FFF2-40B4-BE49-F238E27FC236}">
                <a16:creationId xmlns:a16="http://schemas.microsoft.com/office/drawing/2014/main" id="{22C09F36-834A-5450-6715-99391DA0B690}"/>
              </a:ext>
            </a:extLst>
          </p:cNvPr>
          <p:cNvSpPr txBox="1"/>
          <p:nvPr/>
        </p:nvSpPr>
        <p:spPr>
          <a:xfrm>
            <a:off x="8375200" y="6987588"/>
            <a:ext cx="1372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Shell closure (cardboard added)!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1534C519-E19A-CE22-28C8-B1929E91C367}"/>
              </a:ext>
            </a:extLst>
          </p:cNvPr>
          <p:cNvCxnSpPr>
            <a:cxnSpLocks/>
          </p:cNvCxnSpPr>
          <p:nvPr/>
        </p:nvCxnSpPr>
        <p:spPr>
          <a:xfrm flipH="1" flipV="1">
            <a:off x="8371889" y="6951463"/>
            <a:ext cx="233612" cy="2754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3ADD5A7A-5FEE-AEA7-79E8-3141CB33D6C3}"/>
              </a:ext>
            </a:extLst>
          </p:cNvPr>
          <p:cNvGrpSpPr/>
          <p:nvPr/>
        </p:nvGrpSpPr>
        <p:grpSpPr>
          <a:xfrm>
            <a:off x="1954244" y="2197524"/>
            <a:ext cx="1842293" cy="1737210"/>
            <a:chOff x="-1902245" y="3016021"/>
            <a:chExt cx="1842293" cy="1737210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54" name="3D Model 153">
                  <a:extLst>
                    <a:ext uri="{FF2B5EF4-FFF2-40B4-BE49-F238E27FC236}">
                      <a16:creationId xmlns:a16="http://schemas.microsoft.com/office/drawing/2014/main" id="{03BE0D26-0DE6-37AE-E449-B262B48460A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56397986"/>
                    </p:ext>
                  </p:extLst>
                </p:nvPr>
              </p:nvGraphicFramePr>
              <p:xfrm>
                <a:off x="-1197396" y="3016021"/>
                <a:ext cx="969755" cy="1490099"/>
              </p:xfrm>
              <a:graphic>
                <a:graphicData uri="http://schemas.microsoft.com/office/drawing/2017/model3d">
                  <am3d:model3d r:embed="rId36">
                    <am3d:spPr>
                      <a:xfrm>
                        <a:off x="0" y="0"/>
                        <a:ext cx="969755" cy="1490099"/>
                      </a:xfrm>
                      <a:prstGeom prst="rect">
                        <a:avLst/>
                      </a:prstGeom>
                    </am3d:spPr>
                    <am3d:camera>
                      <am3d:pos x="0" y="0" z="5046515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333360" d="1000000"/>
                      <am3d:preTrans dx="371" dy="-6000037" dz="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486321" ay="-2920194" az="-3020975"/>
                      <am3d:postTrans dx="0" dy="0" dz="0"/>
                    </am3d:trans>
                    <am3d:raster rName="Office3DRenderer" rVer="16.0.8326">
                      <am3d:blip r:embed="rId37"/>
                    </am3d:raster>
                    <am3d:objViewport viewportSz="128987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54" name="3D Model 153">
                  <a:extLst>
                    <a:ext uri="{FF2B5EF4-FFF2-40B4-BE49-F238E27FC236}">
                      <a16:creationId xmlns:a16="http://schemas.microsoft.com/office/drawing/2014/main" id="{03BE0D26-0DE6-37AE-E449-B262B48460A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659093" y="2197524"/>
                  <a:ext cx="969755" cy="1490099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933A29D4-B699-C594-EB72-AD94736E1E75}"/>
                </a:ext>
              </a:extLst>
            </p:cNvPr>
            <p:cNvCxnSpPr>
              <a:cxnSpLocks/>
            </p:cNvCxnSpPr>
            <p:nvPr/>
          </p:nvCxnSpPr>
          <p:spPr>
            <a:xfrm rot="19740000">
              <a:off x="-932521" y="3619354"/>
              <a:ext cx="0" cy="922779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5539C35B-708F-78C4-B425-D61CCD521F72}"/>
                </a:ext>
              </a:extLst>
            </p:cNvPr>
            <p:cNvCxnSpPr>
              <a:cxnSpLocks/>
            </p:cNvCxnSpPr>
            <p:nvPr/>
          </p:nvCxnSpPr>
          <p:spPr>
            <a:xfrm rot="21420000">
              <a:off x="-1160698" y="3334607"/>
              <a:ext cx="0" cy="301678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A3A7B832-0F9B-F272-D46D-7CFED6A24C17}"/>
                </a:ext>
              </a:extLst>
            </p:cNvPr>
            <p:cNvCxnSpPr>
              <a:cxnSpLocks/>
            </p:cNvCxnSpPr>
            <p:nvPr/>
          </p:nvCxnSpPr>
          <p:spPr>
            <a:xfrm rot="3960000">
              <a:off x="-514232" y="4359943"/>
              <a:ext cx="0" cy="213234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43B47D27-D6E0-92B0-9C42-A5885163F6E3}"/>
                </a:ext>
              </a:extLst>
            </p:cNvPr>
            <p:cNvSpPr txBox="1"/>
            <p:nvPr/>
          </p:nvSpPr>
          <p:spPr>
            <a:xfrm>
              <a:off x="-1902245" y="3236107"/>
              <a:ext cx="7425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H=2.5cm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B2B7D053-EBB0-616D-7B1D-F5E8CCB3BECB}"/>
                </a:ext>
              </a:extLst>
            </p:cNvPr>
            <p:cNvSpPr txBox="1"/>
            <p:nvPr/>
          </p:nvSpPr>
          <p:spPr>
            <a:xfrm>
              <a:off x="-1444028" y="4246031"/>
              <a:ext cx="7104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L=7.5cm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FF615703-5BD2-7E24-B702-DD779E44EEF8}"/>
                </a:ext>
              </a:extLst>
            </p:cNvPr>
            <p:cNvSpPr txBox="1"/>
            <p:nvPr/>
          </p:nvSpPr>
          <p:spPr>
            <a:xfrm>
              <a:off x="-842539" y="4476232"/>
              <a:ext cx="7825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W=1.5cm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E3F12399-CD4E-6AE5-5057-9D72215FB66B}"/>
                </a:ext>
              </a:extLst>
            </p:cNvPr>
            <p:cNvSpPr txBox="1"/>
            <p:nvPr/>
          </p:nvSpPr>
          <p:spPr>
            <a:xfrm rot="19399408">
              <a:off x="-761877" y="353380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6E1B75F8-4662-D4D3-57D0-5F7788B9154F}"/>
                </a:ext>
              </a:extLst>
            </p:cNvPr>
            <p:cNvSpPr txBox="1"/>
            <p:nvPr/>
          </p:nvSpPr>
          <p:spPr>
            <a:xfrm>
              <a:off x="-879329" y="3704773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A7397322-EA5C-C902-29D3-EB6F0D1EC3B5}"/>
                </a:ext>
              </a:extLst>
            </p:cNvPr>
            <p:cNvSpPr txBox="1"/>
            <p:nvPr/>
          </p:nvSpPr>
          <p:spPr>
            <a:xfrm>
              <a:off x="-542383" y="3980757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1767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DD85AE7-48C6-4668-E129-03783162049A}"/>
              </a:ext>
            </a:extLst>
          </p:cNvPr>
          <p:cNvSpPr/>
          <p:nvPr/>
        </p:nvSpPr>
        <p:spPr>
          <a:xfrm>
            <a:off x="6323463" y="5712673"/>
            <a:ext cx="3736613" cy="205450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dirty="0"/>
              <a:t>Scoring:</a:t>
            </a:r>
          </a:p>
          <a:p>
            <a:r>
              <a:rPr lang="en-US" sz="1100" dirty="0"/>
              <a:t>Point Values for decay types: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n-US" sz="1100" dirty="0"/>
              <a:t>Nucleon emission (N): +1 point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l-GR" sz="1100" dirty="0"/>
              <a:t>β</a:t>
            </a:r>
            <a:r>
              <a:rPr lang="en-US" sz="1100" dirty="0"/>
              <a:t> or </a:t>
            </a:r>
            <a:r>
              <a:rPr lang="el-GR" sz="1100" dirty="0"/>
              <a:t>γ</a:t>
            </a:r>
            <a:r>
              <a:rPr lang="en-US" sz="1100" dirty="0"/>
              <a:t>-decay (</a:t>
            </a:r>
            <a:r>
              <a:rPr lang="el-GR" sz="1100" dirty="0"/>
              <a:t>β</a:t>
            </a:r>
            <a:r>
              <a:rPr lang="en-US" sz="1100" dirty="0"/>
              <a:t>, </a:t>
            </a:r>
            <a:r>
              <a:rPr lang="el-GR" sz="1100" dirty="0"/>
              <a:t>γ</a:t>
            </a:r>
            <a:r>
              <a:rPr lang="en-US" sz="1100" dirty="0"/>
              <a:t>): +2 points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n-US" sz="1100" dirty="0"/>
              <a:t>Magic Numbers (M): +1 point per board on nucleus</a:t>
            </a:r>
          </a:p>
          <a:p>
            <a:endParaRPr lang="en-US" sz="200" dirty="0"/>
          </a:p>
          <a:p>
            <a:r>
              <a:rPr lang="en-US" sz="1100" dirty="0"/>
              <a:t>Add all points from decayed nucleons and any magic numbers in play. Total goes to the player who played the last stable move. GOAL: First to 25 wins!</a:t>
            </a:r>
          </a:p>
          <a:p>
            <a:endParaRPr lang="en-US" sz="200" dirty="0"/>
          </a:p>
          <a:p>
            <a:r>
              <a:rPr lang="en-US" sz="1100" b="1" dirty="0"/>
              <a:t>Ex:</a:t>
            </a:r>
            <a:r>
              <a:rPr lang="en-US" sz="1100" dirty="0"/>
              <a:t> It decayed on Orange’s turn, so Blue will get the points. We have two protons which fell onto their sides, </a:t>
            </a:r>
            <a:r>
              <a:rPr lang="el-GR" sz="1100" dirty="0"/>
              <a:t>β</a:t>
            </a:r>
            <a:r>
              <a:rPr lang="en-US" sz="1100" dirty="0"/>
              <a:t>-decaying into two neutrons. Blue gets 2(</a:t>
            </a:r>
            <a:r>
              <a:rPr lang="el-GR" sz="1100" dirty="0"/>
              <a:t>β</a:t>
            </a:r>
            <a:r>
              <a:rPr lang="en-US" sz="1100" dirty="0"/>
              <a:t>)+2(</a:t>
            </a:r>
            <a:r>
              <a:rPr lang="el-GR" sz="1100" dirty="0"/>
              <a:t>β</a:t>
            </a:r>
            <a:r>
              <a:rPr lang="en-US" sz="1100" dirty="0"/>
              <a:t>)+1(M)=5 points!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A8A545-EB25-4B6A-B999-6C5FF6E6DDF7}"/>
              </a:ext>
            </a:extLst>
          </p:cNvPr>
          <p:cNvSpPr/>
          <p:nvPr/>
        </p:nvSpPr>
        <p:spPr>
          <a:xfrm>
            <a:off x="3459087" y="0"/>
            <a:ext cx="6599313" cy="776741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18BFC6-F6B0-148C-DEAD-E7F88EEA53B6}"/>
              </a:ext>
            </a:extLst>
          </p:cNvPr>
          <p:cNvSpPr txBox="1"/>
          <p:nvPr/>
        </p:nvSpPr>
        <p:spPr>
          <a:xfrm>
            <a:off x="36649" y="288672"/>
            <a:ext cx="3248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1. Using one hand only, players may: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87375-5589-2006-EE98-EF69DFC22A37}"/>
              </a:ext>
            </a:extLst>
          </p:cNvPr>
          <p:cNvSpPr txBox="1"/>
          <p:nvPr/>
        </p:nvSpPr>
        <p:spPr>
          <a:xfrm>
            <a:off x="34064" y="6173265"/>
            <a:ext cx="32511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3. Once the minimum number of protons and neutrons have been added, a player may add a Magic Number board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9CE8AE-BBA9-8306-B58D-94F896A4CD4E}"/>
              </a:ext>
            </a:extLst>
          </p:cNvPr>
          <p:cNvSpPr/>
          <p:nvPr/>
        </p:nvSpPr>
        <p:spPr>
          <a:xfrm>
            <a:off x="-1" y="1699"/>
            <a:ext cx="3462645" cy="430993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D02E6E-3BFF-B934-737D-86722DE189D9}"/>
              </a:ext>
            </a:extLst>
          </p:cNvPr>
          <p:cNvSpPr/>
          <p:nvPr/>
        </p:nvSpPr>
        <p:spPr>
          <a:xfrm>
            <a:off x="0" y="6161778"/>
            <a:ext cx="3462438" cy="16056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A8B002E1-3EBB-5E3B-E028-7E175DDD77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99629687"/>
                  </p:ext>
                </p:extLst>
              </p:nvPr>
            </p:nvGraphicFramePr>
            <p:xfrm>
              <a:off x="222933" y="402511"/>
              <a:ext cx="1654824" cy="199845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54824" cy="1998450"/>
                    </a:xfrm>
                    <a:prstGeom prst="rect">
                      <a:avLst/>
                    </a:prstGeom>
                  </am3d:spPr>
                  <am3d:camera>
                    <am3d:pos x="0" y="0" z="640776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18271" d="1000000"/>
                    <am3d:preTrans dx="1145811" dy="-11814853" dz="-9034386"/>
                    <am3d:scale>
                      <am3d:sx n="1000000" d="1000000"/>
                      <am3d:sy n="1000000" d="1000000"/>
                      <am3d:sz n="1000000" d="1000000"/>
                    </am3d:scale>
                    <am3d:rot ax="8424129" ay="2780216" az="894619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312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A8B002E1-3EBB-5E3B-E028-7E175DDD77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2933" y="402511"/>
                <a:ext cx="1654824" cy="1998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1F41F430-5599-0923-533D-F9581534B6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55778142"/>
                  </p:ext>
                </p:extLst>
              </p:nvPr>
            </p:nvGraphicFramePr>
            <p:xfrm>
              <a:off x="2009430" y="456018"/>
              <a:ext cx="1058720" cy="194829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058720" cy="1948299"/>
                    </a:xfrm>
                    <a:prstGeom prst="rect">
                      <a:avLst/>
                    </a:prstGeom>
                  </am3d:spPr>
                  <am3d:camera>
                    <am3d:pos x="0" y="0" z="738597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59498" d="1000000"/>
                    <am3d:preTrans dx="1411380" dy="-18000000" dz="-1004743"/>
                    <am3d:scale>
                      <am3d:sx n="1000000" d="1000000"/>
                      <am3d:sy n="1000000" d="1000000"/>
                      <am3d:sz n="1000000" d="1000000"/>
                    </am3d:scale>
                    <am3d:rot ax="8283454" ay="2969475" az="873954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2108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1F41F430-5599-0923-533D-F9581534B6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09430" y="456018"/>
                <a:ext cx="1058720" cy="1948299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8039220-1BAD-1D27-0849-26C7FD97B326}"/>
              </a:ext>
            </a:extLst>
          </p:cNvPr>
          <p:cNvSpPr txBox="1"/>
          <p:nvPr/>
        </p:nvSpPr>
        <p:spPr>
          <a:xfrm>
            <a:off x="224061" y="527653"/>
            <a:ext cx="1292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Add a nucleon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815CE1-E5BE-F902-CA17-5ECFE2AD56B3}"/>
              </a:ext>
            </a:extLst>
          </p:cNvPr>
          <p:cNvSpPr txBox="1"/>
          <p:nvPr/>
        </p:nvSpPr>
        <p:spPr>
          <a:xfrm>
            <a:off x="1816430" y="532709"/>
            <a:ext cx="15270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Excite an existing nucleon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0B0C71-9EAD-8703-27E1-5C2FD528F018}"/>
              </a:ext>
            </a:extLst>
          </p:cNvPr>
          <p:cNvSpPr txBox="1"/>
          <p:nvPr/>
        </p:nvSpPr>
        <p:spPr>
          <a:xfrm>
            <a:off x="1381696" y="485290"/>
            <a:ext cx="550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9A3B5-2A25-2A18-03A3-E60E61654D9D}"/>
              </a:ext>
            </a:extLst>
          </p:cNvPr>
          <p:cNvSpPr txBox="1"/>
          <p:nvPr/>
        </p:nvSpPr>
        <p:spPr>
          <a:xfrm>
            <a:off x="54679" y="4368220"/>
            <a:ext cx="3316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2. Nucleons cannot be de-excited</a:t>
            </a: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4A91668D-6D54-DD1C-4B6E-C6A5D529470E}"/>
              </a:ext>
            </a:extLst>
          </p:cNvPr>
          <p:cNvSpPr>
            <a:spLocks noChangeAspect="1"/>
          </p:cNvSpPr>
          <p:nvPr/>
        </p:nvSpPr>
        <p:spPr>
          <a:xfrm>
            <a:off x="1953618" y="4619178"/>
            <a:ext cx="660614" cy="651520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744815-DEB6-08FF-956A-0799060ADD16}"/>
              </a:ext>
            </a:extLst>
          </p:cNvPr>
          <p:cNvSpPr/>
          <p:nvPr/>
        </p:nvSpPr>
        <p:spPr>
          <a:xfrm>
            <a:off x="0" y="4311635"/>
            <a:ext cx="3459087" cy="185251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F70A91E6-CFF3-192E-05D7-ABFFDD8570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73814160"/>
                  </p:ext>
                </p:extLst>
              </p:nvPr>
            </p:nvGraphicFramePr>
            <p:xfrm>
              <a:off x="1642825" y="4777106"/>
              <a:ext cx="1745570" cy="144239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745570" cy="1442392"/>
                    </a:xfrm>
                    <a:prstGeom prst="rect">
                      <a:avLst/>
                    </a:prstGeom>
                  </am3d:spPr>
                  <am3d:camera>
                    <am3d:pos x="0" y="0" z="681858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41012" d="1000000"/>
                    <am3d:preTrans dx="52424" dy="-12048073" dz="-8857415"/>
                    <am3d:scale>
                      <am3d:sx n="1000000" d="1000000"/>
                      <am3d:sy n="1000000" d="1000000"/>
                      <am3d:sz n="1000000" d="1000000"/>
                    </am3d:scale>
                    <am3d:rot ax="2515596" ay="4226460" az="241436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4425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F70A91E6-CFF3-192E-05D7-ABFFDD8570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42825" y="4777106"/>
                <a:ext cx="1745570" cy="14423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6" name="3D Model 35">
                <a:extLst>
                  <a:ext uri="{FF2B5EF4-FFF2-40B4-BE49-F238E27FC236}">
                    <a16:creationId xmlns:a16="http://schemas.microsoft.com/office/drawing/2014/main" id="{0196B4AB-BE6C-887F-3B09-5386B02072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95715330"/>
                  </p:ext>
                </p:extLst>
              </p:nvPr>
            </p:nvGraphicFramePr>
            <p:xfrm>
              <a:off x="320546" y="4339075"/>
              <a:ext cx="1272951" cy="130975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272951" cy="1309754"/>
                    </a:xfrm>
                    <a:prstGeom prst="rect">
                      <a:avLst/>
                    </a:prstGeom>
                  </am3d:spPr>
                  <am3d:camera>
                    <am3d:pos x="0" y="0" z="703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64343" d="1000000"/>
                    <am3d:preTrans dx="1326529" dy="-11068828" dz="204"/>
                    <am3d:scale>
                      <am3d:sx n="1000000" d="1000000"/>
                      <am3d:sy n="1000000" d="1000000"/>
                      <am3d:sz n="1000000" d="1000000"/>
                    </am3d:scale>
                    <am3d:rot ax="8094313" ay="-4009623" az="-8238759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5229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6" name="3D Model 35">
                <a:extLst>
                  <a:ext uri="{FF2B5EF4-FFF2-40B4-BE49-F238E27FC236}">
                    <a16:creationId xmlns:a16="http://schemas.microsoft.com/office/drawing/2014/main" id="{0196B4AB-BE6C-887F-3B09-5386B02072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0546" y="4339075"/>
                <a:ext cx="1272951" cy="1309754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Arrow: Right 36">
            <a:extLst>
              <a:ext uri="{FF2B5EF4-FFF2-40B4-BE49-F238E27FC236}">
                <a16:creationId xmlns:a16="http://schemas.microsoft.com/office/drawing/2014/main" id="{FA08F3CA-A583-7715-9914-30459F5D755C}"/>
              </a:ext>
            </a:extLst>
          </p:cNvPr>
          <p:cNvSpPr/>
          <p:nvPr/>
        </p:nvSpPr>
        <p:spPr>
          <a:xfrm rot="1773169">
            <a:off x="798955" y="5624091"/>
            <a:ext cx="657139" cy="2548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5" name="3D Model 44">
                <a:extLst>
                  <a:ext uri="{FF2B5EF4-FFF2-40B4-BE49-F238E27FC236}">
                    <a16:creationId xmlns:a16="http://schemas.microsoft.com/office/drawing/2014/main" id="{7A4DDF6C-271F-079F-2F35-BAF758A00A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7236097"/>
                  </p:ext>
                </p:extLst>
              </p:nvPr>
            </p:nvGraphicFramePr>
            <p:xfrm>
              <a:off x="392215" y="6669863"/>
              <a:ext cx="738094" cy="873850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738094" cy="873850"/>
                    </a:xfrm>
                    <a:prstGeom prst="rect">
                      <a:avLst/>
                    </a:prstGeom>
                  </am3d:spPr>
                  <am3d:camera>
                    <am3d:pos x="0" y="0" z="701393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5161955" dz="32941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76402" ay="-2276844" az="-1701421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9918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5" name="3D Model 44">
                <a:extLst>
                  <a:ext uri="{FF2B5EF4-FFF2-40B4-BE49-F238E27FC236}">
                    <a16:creationId xmlns:a16="http://schemas.microsoft.com/office/drawing/2014/main" id="{7A4DDF6C-271F-079F-2F35-BAF758A00A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2215" y="6669863"/>
                <a:ext cx="738094" cy="8738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6" name="3D Model 45">
                <a:extLst>
                  <a:ext uri="{FF2B5EF4-FFF2-40B4-BE49-F238E27FC236}">
                    <a16:creationId xmlns:a16="http://schemas.microsoft.com/office/drawing/2014/main" id="{EAEC8AFA-B5C1-23BD-3FED-242DECCB3D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61634755"/>
                  </p:ext>
                </p:extLst>
              </p:nvPr>
            </p:nvGraphicFramePr>
            <p:xfrm>
              <a:off x="2110014" y="6753786"/>
              <a:ext cx="857550" cy="84642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857550" cy="846422"/>
                    </a:xfrm>
                    <a:prstGeom prst="rect">
                      <a:avLst/>
                    </a:prstGeom>
                  </am3d:spPr>
                  <am3d:camera>
                    <am3d:pos x="0" y="0" z="74119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2619" d="1000000"/>
                    <am3d:preTrans dx="1873814" dy="-13924865" dz="27"/>
                    <am3d:scale>
                      <am3d:sx n="1000000" d="1000000"/>
                      <am3d:sy n="1000000" d="1000000"/>
                      <am3d:sz n="1000000" d="1000000"/>
                    </am3d:scale>
                    <am3d:rot ax="2617033" ay="-2139856" az="-1743251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1708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6" name="3D Model 45">
                <a:extLst>
                  <a:ext uri="{FF2B5EF4-FFF2-40B4-BE49-F238E27FC236}">
                    <a16:creationId xmlns:a16="http://schemas.microsoft.com/office/drawing/2014/main" id="{EAEC8AFA-B5C1-23BD-3FED-242DECCB3D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10014" y="6753786"/>
                <a:ext cx="857550" cy="846422"/>
              </a:xfrm>
              <a:prstGeom prst="rect">
                <a:avLst/>
              </a:prstGeom>
            </p:spPr>
          </p:pic>
        </mc:Fallback>
      </mc:AlternateContent>
      <p:sp>
        <p:nvSpPr>
          <p:cNvPr id="47" name="Arrow: Right 46">
            <a:extLst>
              <a:ext uri="{FF2B5EF4-FFF2-40B4-BE49-F238E27FC236}">
                <a16:creationId xmlns:a16="http://schemas.microsoft.com/office/drawing/2014/main" id="{DD31F9FB-5135-6A69-FAFE-62ABD3A4363E}"/>
              </a:ext>
            </a:extLst>
          </p:cNvPr>
          <p:cNvSpPr/>
          <p:nvPr/>
        </p:nvSpPr>
        <p:spPr>
          <a:xfrm>
            <a:off x="1308383" y="7022930"/>
            <a:ext cx="657139" cy="2548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9D01AA-90A8-7852-5480-E7B4C0A73663}"/>
              </a:ext>
            </a:extLst>
          </p:cNvPr>
          <p:cNvSpPr txBox="1"/>
          <p:nvPr/>
        </p:nvSpPr>
        <p:spPr>
          <a:xfrm>
            <a:off x="208550" y="7481137"/>
            <a:ext cx="27698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Example: 8 protons and 8 neutrons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6B9FB5AE-B42A-CC57-8552-171E2A0FB6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3549413"/>
                  </p:ext>
                </p:extLst>
              </p:nvPr>
            </p:nvGraphicFramePr>
            <p:xfrm>
              <a:off x="258832" y="2805365"/>
              <a:ext cx="1123490" cy="1329566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123490" cy="1329566"/>
                    </a:xfrm>
                    <a:prstGeom prst="rect">
                      <a:avLst/>
                    </a:prstGeom>
                  </am3d:spPr>
                  <am3d:camera>
                    <am3d:pos x="0" y="0" z="78614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79" d="1000000"/>
                    <am3d:preTrans dx="249" dy="-16033694" dz="110"/>
                    <am3d:scale>
                      <am3d:sx n="1000000" d="1000000"/>
                      <am3d:sy n="1000000" d="1000000"/>
                      <am3d:sz n="1000000" d="1000000"/>
                    </am3d:scale>
                    <am3d:rot ax="2645411" ay="2647717" az="203997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3486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6B9FB5AE-B42A-CC57-8552-171E2A0FB6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8832" y="2805365"/>
                <a:ext cx="1123490" cy="1329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471F56EB-9CDE-8B30-98CC-0653AC4608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899955"/>
                  </p:ext>
                </p:extLst>
              </p:nvPr>
            </p:nvGraphicFramePr>
            <p:xfrm>
              <a:off x="1272937" y="1831084"/>
              <a:ext cx="1994247" cy="2336247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994247" cy="2336247"/>
                    </a:xfrm>
                    <a:prstGeom prst="rect">
                      <a:avLst/>
                    </a:prstGeom>
                  </am3d:spPr>
                  <am3d:camera>
                    <am3d:pos x="0" y="0" z="616242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406" d="1000000"/>
                    <am3d:preTrans dx="395351" dy="-12333126" dz="-5200785"/>
                    <am3d:scale>
                      <am3d:sx n="1000000" d="1000000"/>
                      <am3d:sy n="1000000" d="1000000"/>
                      <am3d:sz n="1000000" d="1000000"/>
                    </am3d:scale>
                    <am3d:rot ax="8198412" ay="-2273731" az="-899312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31176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471F56EB-9CDE-8B30-98CC-0653AC4608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72937" y="1831084"/>
                <a:ext cx="1994247" cy="2336247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F6FE93F-D8C3-D54F-CD0D-EDFBA251ADA4}"/>
              </a:ext>
            </a:extLst>
          </p:cNvPr>
          <p:cNvSpPr txBox="1"/>
          <p:nvPr/>
        </p:nvSpPr>
        <p:spPr>
          <a:xfrm>
            <a:off x="111608" y="2506290"/>
            <a:ext cx="12925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Pair a nucleon by sliding 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D39D89-8302-570F-3C07-E12F17B6890F}"/>
              </a:ext>
            </a:extLst>
          </p:cNvPr>
          <p:cNvSpPr txBox="1"/>
          <p:nvPr/>
        </p:nvSpPr>
        <p:spPr>
          <a:xfrm>
            <a:off x="1381696" y="1896793"/>
            <a:ext cx="550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OR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638AD35-BA7B-AFF9-1B0A-8BDFB1214B1C}"/>
              </a:ext>
            </a:extLst>
          </p:cNvPr>
          <p:cNvSpPr/>
          <p:nvPr/>
        </p:nvSpPr>
        <p:spPr>
          <a:xfrm>
            <a:off x="1294439" y="3856310"/>
            <a:ext cx="657139" cy="2548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AF2F87-E3C5-7627-0B8E-FCE327513117}"/>
              </a:ext>
            </a:extLst>
          </p:cNvPr>
          <p:cNvSpPr txBox="1"/>
          <p:nvPr/>
        </p:nvSpPr>
        <p:spPr>
          <a:xfrm>
            <a:off x="1104185" y="8980"/>
            <a:ext cx="1217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Extra Rules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F4377A9-13FC-55F0-AABD-B15463FDBB3E}"/>
              </a:ext>
            </a:extLst>
          </p:cNvPr>
          <p:cNvGrpSpPr/>
          <p:nvPr/>
        </p:nvGrpSpPr>
        <p:grpSpPr>
          <a:xfrm>
            <a:off x="3959019" y="379895"/>
            <a:ext cx="2090306" cy="2174948"/>
            <a:chOff x="2984359" y="1841360"/>
            <a:chExt cx="4089680" cy="4089679"/>
          </a:xfrm>
        </p:grpSpPr>
        <p:pic>
          <p:nvPicPr>
            <p:cNvPr id="30" name="Picture 2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F7863DC-E58E-6C01-C7B0-0E3AC86BF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32" name="Picture 3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3858B67-072C-0247-B3EA-17385B21B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1658EFE-9B42-5EB5-3621-E2517EEEC6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8784357-57BF-5133-67D0-262432D15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35" name="Picture 3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2645942-ADBE-B520-2B80-34AAC1E18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7B801CF4-D2E8-A4E4-FDAC-CFEF0D713CE7}"/>
              </a:ext>
            </a:extLst>
          </p:cNvPr>
          <p:cNvSpPr txBox="1"/>
          <p:nvPr/>
        </p:nvSpPr>
        <p:spPr>
          <a:xfrm>
            <a:off x="3405460" y="326281"/>
            <a:ext cx="3273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i. All players have placed 1 block down making </a:t>
            </a:r>
            <a:r>
              <a:rPr lang="en-US" sz="1100" baseline="30000" dirty="0"/>
              <a:t>4</a:t>
            </a:r>
            <a:r>
              <a:rPr lang="en-US" sz="1100" dirty="0"/>
              <a:t>He. Blue placed magic number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2" name="3D Model 71">
                <a:extLst>
                  <a:ext uri="{FF2B5EF4-FFF2-40B4-BE49-F238E27FC236}">
                    <a16:creationId xmlns:a16="http://schemas.microsoft.com/office/drawing/2014/main" id="{B850FD10-5B21-2A9B-B08F-487231B781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93662535"/>
                  </p:ext>
                </p:extLst>
              </p:nvPr>
            </p:nvGraphicFramePr>
            <p:xfrm>
              <a:off x="4639222" y="1044212"/>
              <a:ext cx="676450" cy="680184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676450" cy="680184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-7763522" ay="2420180" az="2294790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6983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2" name="3D Model 71">
                <a:extLst>
                  <a:ext uri="{FF2B5EF4-FFF2-40B4-BE49-F238E27FC236}">
                    <a16:creationId xmlns:a16="http://schemas.microsoft.com/office/drawing/2014/main" id="{B850FD10-5B21-2A9B-B08F-487231B781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639222" y="1044212"/>
                <a:ext cx="676450" cy="680184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11766C98-8BB3-D2CC-4680-46BF68218EF8}"/>
              </a:ext>
            </a:extLst>
          </p:cNvPr>
          <p:cNvSpPr txBox="1"/>
          <p:nvPr/>
        </p:nvSpPr>
        <p:spPr>
          <a:xfrm>
            <a:off x="7030593" y="326924"/>
            <a:ext cx="26832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ii. Orange places proton on closed </a:t>
            </a:r>
            <a:r>
              <a:rPr lang="en-US" sz="1100" baseline="30000" dirty="0"/>
              <a:t>4</a:t>
            </a:r>
            <a:r>
              <a:rPr lang="en-US" sz="1100" dirty="0"/>
              <a:t>He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91D4BEC-B660-5629-3138-35FA7F9EA953}"/>
              </a:ext>
            </a:extLst>
          </p:cNvPr>
          <p:cNvGrpSpPr/>
          <p:nvPr/>
        </p:nvGrpSpPr>
        <p:grpSpPr>
          <a:xfrm>
            <a:off x="7410959" y="381657"/>
            <a:ext cx="2090306" cy="2174948"/>
            <a:chOff x="2984359" y="1841360"/>
            <a:chExt cx="4089680" cy="4089679"/>
          </a:xfrm>
        </p:grpSpPr>
        <p:pic>
          <p:nvPicPr>
            <p:cNvPr id="62" name="Picture 6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C28DB68-21ED-91BE-ED2F-65347905A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66" name="Picture 6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CE5FA31-384D-0874-52E6-73D79C2C9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FD68207-1ACF-1188-FFE9-EEBACFEDE2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6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1089A55-9B09-9C0F-D959-FFD3BADEA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71" name="Picture 7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42523EE-ACD2-C7E8-4912-A48688D4B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56C55A67-16DF-7488-727E-BA827C3B18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02018057"/>
                  </p:ext>
                </p:extLst>
              </p:nvPr>
            </p:nvGraphicFramePr>
            <p:xfrm>
              <a:off x="7915308" y="284415"/>
              <a:ext cx="875252" cy="1373880"/>
            </p:xfrm>
            <a:graphic>
              <a:graphicData uri="http://schemas.microsoft.com/office/drawing/2017/model3d">
                <am3d:model3d r:embed="rId21">
                  <am3d:spPr>
                    <a:xfrm>
                      <a:off x="0" y="0"/>
                      <a:ext cx="875252" cy="1373880"/>
                    </a:xfrm>
                    <a:prstGeom prst="rect">
                      <a:avLst/>
                    </a:prstGeom>
                  </am3d:spPr>
                  <am3d:camera>
                    <am3d:pos x="0" y="0" z="736341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57670" d="1000000"/>
                    <am3d:preTrans dx="-8112459" dy="-17841608" dz="-2429504"/>
                    <am3d:scale>
                      <am3d:sx n="1000000" d="1000000"/>
                      <am3d:sy n="1000000" d="1000000"/>
                      <am3d:sz n="1000000" d="1000000"/>
                    </am3d:scale>
                    <am3d:rot ax="8872837" ay="2378840" az="9490277"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13961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56C55A67-16DF-7488-727E-BA827C3B18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915308" y="284415"/>
                <a:ext cx="875252" cy="137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043F21D2-33C7-8A59-394A-575A017024A0}"/>
              </a:ext>
            </a:extLst>
          </p:cNvPr>
          <p:cNvGrpSpPr/>
          <p:nvPr/>
        </p:nvGrpSpPr>
        <p:grpSpPr>
          <a:xfrm>
            <a:off x="7428838" y="2083998"/>
            <a:ext cx="2090306" cy="2174948"/>
            <a:chOff x="2984359" y="1841360"/>
            <a:chExt cx="4089680" cy="4089679"/>
          </a:xfrm>
        </p:grpSpPr>
        <p:pic>
          <p:nvPicPr>
            <p:cNvPr id="80" name="Picture 7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D4A6FEB-9261-6DEA-5252-C27DC277E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81" name="Picture 8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7D996F6-14E9-B24C-7D0E-9BAE20615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17507F4-871D-C30B-ED9C-3570AB69AD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3" name="Picture 8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636C337-BFC2-A84D-94A2-8CAE7D2AD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84" name="Picture 8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600B277-9991-1E77-3E66-8ABA7284A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5" name="3D Model 84">
                <a:extLst>
                  <a:ext uri="{FF2B5EF4-FFF2-40B4-BE49-F238E27FC236}">
                    <a16:creationId xmlns:a16="http://schemas.microsoft.com/office/drawing/2014/main" id="{1EDA2229-20A3-0633-B68C-3E2A393E2E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04527672"/>
                  </p:ext>
                </p:extLst>
              </p:nvPr>
            </p:nvGraphicFramePr>
            <p:xfrm>
              <a:off x="7978076" y="2402640"/>
              <a:ext cx="1408578" cy="1019254"/>
            </p:xfrm>
            <a:graphic>
              <a:graphicData uri="http://schemas.microsoft.com/office/drawing/2017/model3d">
                <am3d:model3d r:embed="rId23">
                  <am3d:spPr>
                    <a:xfrm>
                      <a:off x="0" y="0"/>
                      <a:ext cx="1408578" cy="1019254"/>
                    </a:xfrm>
                    <a:prstGeom prst="rect">
                      <a:avLst/>
                    </a:prstGeom>
                  </am3d:spPr>
                  <am3d:camera>
                    <am3d:pos x="0" y="0" z="799523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42951" d="1000000"/>
                    <am3d:preTrans dx="8566492" dy="-17022809" dz="-288409"/>
                    <am3d:scale>
                      <am3d:sx n="1000000" d="1000000"/>
                      <am3d:sy n="1000000" d="1000000"/>
                      <am3d:sz n="1000000" d="1000000"/>
                    </am3d:scale>
                    <am3d:rot ax="8457292" ay="1902708" az="9414553"/>
                    <am3d:postTrans dx="0" dy="0" dz="0"/>
                  </am3d:trans>
                  <am3d:raster rName="Office3DRenderer" rVer="16.0.8326">
                    <am3d:blip r:embed="rId24"/>
                  </am3d:raster>
                  <am3d:objViewport viewportSz="18518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5" name="3D Model 84">
                <a:extLst>
                  <a:ext uri="{FF2B5EF4-FFF2-40B4-BE49-F238E27FC236}">
                    <a16:creationId xmlns:a16="http://schemas.microsoft.com/office/drawing/2014/main" id="{1EDA2229-20A3-0633-B68C-3E2A393E2E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978076" y="2402640"/>
                <a:ext cx="1408578" cy="1019254"/>
              </a:xfrm>
              <a:prstGeom prst="rect">
                <a:avLst/>
              </a:prstGeom>
            </p:spPr>
          </p:pic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A897D160-81A9-0EE5-154C-0CE2F90A86D3}"/>
              </a:ext>
            </a:extLst>
          </p:cNvPr>
          <p:cNvSpPr txBox="1"/>
          <p:nvPr/>
        </p:nvSpPr>
        <p:spPr>
          <a:xfrm>
            <a:off x="7044033" y="2127455"/>
            <a:ext cx="2652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iv. Grey adds proton on </a:t>
            </a:r>
            <a:r>
              <a:rPr lang="en-US" sz="1100" baseline="30000" dirty="0"/>
              <a:t>6</a:t>
            </a:r>
            <a:r>
              <a:rPr lang="en-US" sz="1100" dirty="0"/>
              <a:t>Be making </a:t>
            </a:r>
            <a:r>
              <a:rPr lang="en-US" sz="1100" baseline="30000" dirty="0"/>
              <a:t>7</a:t>
            </a:r>
            <a:r>
              <a:rPr lang="en-US" sz="1100" dirty="0"/>
              <a:t>B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0D308B4-E95B-F383-8425-A097E5D35734}"/>
              </a:ext>
            </a:extLst>
          </p:cNvPr>
          <p:cNvGrpSpPr/>
          <p:nvPr/>
        </p:nvGrpSpPr>
        <p:grpSpPr>
          <a:xfrm>
            <a:off x="3953903" y="3872322"/>
            <a:ext cx="2090306" cy="2174948"/>
            <a:chOff x="2984359" y="1841360"/>
            <a:chExt cx="4089680" cy="4089679"/>
          </a:xfrm>
        </p:grpSpPr>
        <p:pic>
          <p:nvPicPr>
            <p:cNvPr id="87" name="Picture 8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EE1AA77-1051-1825-BD41-3595663BC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88" name="Picture 8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5F8BC96-286A-D07D-FC1F-E5AC617B4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A50C4F1-93EF-41B3-E47B-ECE0302EB2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0" name="Picture 8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7244AE1-6F39-70B6-48A9-A4995414E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91" name="Picture 9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9D44F83-97A4-EEBD-8EC1-A72ACDF04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A741536C-D0D5-C3D8-D783-BBA932ECC2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25908985"/>
                  </p:ext>
                </p:extLst>
              </p:nvPr>
            </p:nvGraphicFramePr>
            <p:xfrm>
              <a:off x="4509878" y="4021156"/>
              <a:ext cx="710002" cy="1092128"/>
            </p:xfrm>
            <a:graphic>
              <a:graphicData uri="http://schemas.microsoft.com/office/drawing/2017/model3d">
                <am3d:model3d r:embed="rId25">
                  <am3d:spPr>
                    <a:xfrm>
                      <a:off x="0" y="0"/>
                      <a:ext cx="710002" cy="1092128"/>
                    </a:xfrm>
                    <a:prstGeom prst="rect">
                      <a:avLst/>
                    </a:prstGeom>
                  </am3d:spPr>
                  <am3d:camera>
                    <am3d:pos x="0" y="0" z="670432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98341" d="1000000"/>
                    <am3d:preTrans dx="-2182412" dy="-17999987" dz="3710740"/>
                    <am3d:scale>
                      <am3d:sx n="1000000" d="1000000"/>
                      <am3d:sy n="1000000" d="1000000"/>
                      <am3d:sz n="1000000" d="1000000"/>
                    </am3d:scale>
                    <am3d:rot ax="9777490" ay="1393237" az="10386538"/>
                    <am3d:postTrans dx="0" dy="0" dz="0"/>
                  </am3d:trans>
                  <am3d:raster rName="Office3DRenderer" rVer="16.0.8326">
                    <am3d:blip r:embed="rId26"/>
                  </am3d:raster>
                  <am3d:objViewport viewportSz="14580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A741536C-D0D5-C3D8-D783-BBA932ECC2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509878" y="4021156"/>
                <a:ext cx="710002" cy="1092128"/>
              </a:xfrm>
              <a:prstGeom prst="rect">
                <a:avLst/>
              </a:prstGeom>
            </p:spPr>
          </p:pic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3D14AEAD-E0A8-C63D-0D82-820BEA9C1765}"/>
              </a:ext>
            </a:extLst>
          </p:cNvPr>
          <p:cNvSpPr txBox="1"/>
          <p:nvPr/>
        </p:nvSpPr>
        <p:spPr>
          <a:xfrm>
            <a:off x="3661179" y="3900600"/>
            <a:ext cx="24672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v. Blue excites proton on </a:t>
            </a:r>
            <a:r>
              <a:rPr lang="en-US" sz="1100" baseline="30000" dirty="0"/>
              <a:t>7</a:t>
            </a:r>
            <a:r>
              <a:rPr lang="en-US" sz="1100" dirty="0"/>
              <a:t>B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DAF4C52-D6E4-3E8A-3B4B-851F71D9D674}"/>
              </a:ext>
            </a:extLst>
          </p:cNvPr>
          <p:cNvGrpSpPr/>
          <p:nvPr/>
        </p:nvGrpSpPr>
        <p:grpSpPr>
          <a:xfrm>
            <a:off x="7425280" y="3839728"/>
            <a:ext cx="2090306" cy="2174948"/>
            <a:chOff x="2984359" y="1841360"/>
            <a:chExt cx="4089680" cy="4089679"/>
          </a:xfrm>
        </p:grpSpPr>
        <p:pic>
          <p:nvPicPr>
            <p:cNvPr id="93" name="Picture 9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7A6C3A3-D976-F0CF-80C8-DE642BD75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94" name="Picture 9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0341075-62CE-BD61-D0EE-FA0C2283C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56D7BFD-2500-5F26-602C-D4974AD438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6" name="Picture 9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C194B94-EFC1-9729-40C7-12AA98F51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97" name="Picture 9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D1F0024-E4CB-D090-B62F-F5663193A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A677FAA5-68B1-0D26-C523-12089C2303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7073464"/>
                  </p:ext>
                </p:extLst>
              </p:nvPr>
            </p:nvGraphicFramePr>
            <p:xfrm>
              <a:off x="8016999" y="4003630"/>
              <a:ext cx="717248" cy="1227354"/>
            </p:xfrm>
            <a:graphic>
              <a:graphicData uri="http://schemas.microsoft.com/office/drawing/2017/model3d">
                <am3d:model3d r:embed="rId27">
                  <am3d:spPr>
                    <a:xfrm>
                      <a:off x="0" y="0"/>
                      <a:ext cx="717248" cy="1227354"/>
                    </a:xfrm>
                    <a:prstGeom prst="rect">
                      <a:avLst/>
                    </a:prstGeom>
                  </am3d:spPr>
                  <am3d:camera>
                    <am3d:pos x="0" y="0" z="612004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140353" d="1000000"/>
                    <am3d:preTrans dx="-1415300" dy="-17999989" dz="3113834"/>
                    <am3d:scale>
                      <am3d:sx n="1000000" d="1000000"/>
                      <am3d:sy n="1000000" d="1000000"/>
                      <am3d:sz n="1000000" d="1000000"/>
                    </am3d:scale>
                    <am3d:rot ax="9167903" ay="1806806" az="9932422"/>
                    <am3d:postTrans dx="0" dy="0" dz="0"/>
                  </am3d:trans>
                  <am3d:raster rName="Office3DRenderer" rVer="16.0.8326">
                    <am3d:blip r:embed="rId28"/>
                  </am3d:raster>
                  <am3d:objViewport viewportSz="15506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A677FAA5-68B1-0D26-C523-12089C2303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016999" y="4003630"/>
                <a:ext cx="717248" cy="1227354"/>
              </a:xfrm>
              <a:prstGeom prst="rect">
                <a:avLst/>
              </a:prstGeom>
            </p:spPr>
          </p:pic>
        </mc:Fallback>
      </mc:AlternateContent>
      <p:sp>
        <p:nvSpPr>
          <p:cNvPr id="101" name="TextBox 100">
            <a:extLst>
              <a:ext uri="{FF2B5EF4-FFF2-40B4-BE49-F238E27FC236}">
                <a16:creationId xmlns:a16="http://schemas.microsoft.com/office/drawing/2014/main" id="{77019315-8D0A-4A2B-A61D-A17DE46412A9}"/>
              </a:ext>
            </a:extLst>
          </p:cNvPr>
          <p:cNvSpPr txBox="1"/>
          <p:nvPr/>
        </p:nvSpPr>
        <p:spPr>
          <a:xfrm>
            <a:off x="7136709" y="3890042"/>
            <a:ext cx="24672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vi. Orange excites proton on </a:t>
            </a:r>
            <a:r>
              <a:rPr lang="en-US" sz="1100" baseline="30000" dirty="0"/>
              <a:t>7</a:t>
            </a:r>
            <a:r>
              <a:rPr lang="en-US" sz="1100" dirty="0"/>
              <a:t>B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784BFF1-8F1F-72A1-0891-333DB3AA2A59}"/>
              </a:ext>
            </a:extLst>
          </p:cNvPr>
          <p:cNvGrpSpPr/>
          <p:nvPr/>
        </p:nvGrpSpPr>
        <p:grpSpPr>
          <a:xfrm>
            <a:off x="3937572" y="2072165"/>
            <a:ext cx="2090306" cy="2174948"/>
            <a:chOff x="2984359" y="1841360"/>
            <a:chExt cx="4089680" cy="4089679"/>
          </a:xfrm>
        </p:grpSpPr>
        <p:pic>
          <p:nvPicPr>
            <p:cNvPr id="74" name="Picture 7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9F269A7-42AC-A340-9D3A-4CD7AEBD4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75" name="Picture 7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EB533FF7-07E0-250D-8B3E-52368163F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CCC2563-5769-EA5B-2D06-D4B6F58FB1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Picture 7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9B87BAE-901F-887D-B675-4D7DDE0F4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78" name="Picture 7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3D62173-956C-B0CA-AC2E-E662720CD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47F18CFD-AF03-912C-66AB-6DC0ED0E8605}"/>
              </a:ext>
            </a:extLst>
          </p:cNvPr>
          <p:cNvSpPr txBox="1"/>
          <p:nvPr/>
        </p:nvSpPr>
        <p:spPr>
          <a:xfrm>
            <a:off x="3568503" y="2138013"/>
            <a:ext cx="2652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iii. Green pairs proton on </a:t>
            </a:r>
            <a:r>
              <a:rPr lang="en-US" sz="1100" baseline="30000" dirty="0"/>
              <a:t>5</a:t>
            </a:r>
            <a:r>
              <a:rPr lang="en-US" sz="1100" dirty="0"/>
              <a:t>Li making </a:t>
            </a:r>
            <a:r>
              <a:rPr lang="en-US" sz="1100" baseline="30000" dirty="0"/>
              <a:t>6</a:t>
            </a:r>
            <a:r>
              <a:rPr lang="en-US" sz="1100" dirty="0"/>
              <a:t>Be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9" name="3D Model 108">
                <a:extLst>
                  <a:ext uri="{FF2B5EF4-FFF2-40B4-BE49-F238E27FC236}">
                    <a16:creationId xmlns:a16="http://schemas.microsoft.com/office/drawing/2014/main" id="{8ADF7F26-542E-9CD3-919F-C32C33F0B9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6270278"/>
                  </p:ext>
                </p:extLst>
              </p:nvPr>
            </p:nvGraphicFramePr>
            <p:xfrm>
              <a:off x="4510446" y="2095379"/>
              <a:ext cx="1070298" cy="1363558"/>
            </p:xfrm>
            <a:graphic>
              <a:graphicData uri="http://schemas.microsoft.com/office/drawing/2017/model3d">
                <am3d:model3d r:embed="rId29">
                  <am3d:spPr>
                    <a:xfrm>
                      <a:off x="0" y="0"/>
                      <a:ext cx="1070298" cy="1363558"/>
                    </a:xfrm>
                    <a:prstGeom prst="rect">
                      <a:avLst/>
                    </a:prstGeom>
                  </am3d:spPr>
                  <am3d:camera>
                    <am3d:pos x="0" y="0" z="6272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406" d="1000000"/>
                    <am3d:preTrans dx="-3168714" dy="-12333126" dz="-5200785"/>
                    <am3d:scale>
                      <am3d:sx n="1000000" d="1000000"/>
                      <am3d:sy n="1000000" d="1000000"/>
                      <am3d:sz n="1000000" d="1000000"/>
                    </am3d:scale>
                    <am3d:rot ax="8681462" ay="2069112" az="9488884"/>
                    <am3d:postTrans dx="0" dy="0" dz="0"/>
                  </am3d:trans>
                  <am3d:raster rName="Office3DRenderer" rVer="16.0.8326">
                    <am3d:blip r:embed="rId30"/>
                  </am3d:raster>
                  <am3d:objViewport viewportSz="16926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9" name="3D Model 108">
                <a:extLst>
                  <a:ext uri="{FF2B5EF4-FFF2-40B4-BE49-F238E27FC236}">
                    <a16:creationId xmlns:a16="http://schemas.microsoft.com/office/drawing/2014/main" id="{8ADF7F26-542E-9CD3-919F-C32C33F0B9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510446" y="2095379"/>
                <a:ext cx="1070298" cy="1363558"/>
              </a:xfrm>
              <a:prstGeom prst="rect">
                <a:avLst/>
              </a:prstGeom>
            </p:spPr>
          </p:pic>
        </mc:Fallback>
      </mc:AlternateContent>
      <p:sp>
        <p:nvSpPr>
          <p:cNvPr id="110" name="TextBox 109">
            <a:extLst>
              <a:ext uri="{FF2B5EF4-FFF2-40B4-BE49-F238E27FC236}">
                <a16:creationId xmlns:a16="http://schemas.microsoft.com/office/drawing/2014/main" id="{E14F74E9-F550-D539-05AB-6A4D27153B67}"/>
              </a:ext>
            </a:extLst>
          </p:cNvPr>
          <p:cNvSpPr txBox="1"/>
          <p:nvPr/>
        </p:nvSpPr>
        <p:spPr>
          <a:xfrm>
            <a:off x="5780292" y="-12778"/>
            <a:ext cx="1929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Example game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04D0797-3EDE-8220-73A7-1C727BD170DC}"/>
              </a:ext>
            </a:extLst>
          </p:cNvPr>
          <p:cNvGrpSpPr/>
          <p:nvPr/>
        </p:nvGrpSpPr>
        <p:grpSpPr>
          <a:xfrm>
            <a:off x="3957254" y="5651376"/>
            <a:ext cx="2090306" cy="2174948"/>
            <a:chOff x="2984359" y="1841360"/>
            <a:chExt cx="4089680" cy="4089679"/>
          </a:xfrm>
        </p:grpSpPr>
        <p:pic>
          <p:nvPicPr>
            <p:cNvPr id="103" name="Picture 10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5813860-4F88-B751-3843-DDF90E7BE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104" name="Picture 10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F73B98F-77EE-C3EC-7772-482DC1D4A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68AA6701-42CC-83B1-7F77-4A5FDA5685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83DFBCC-D49E-0927-E625-0AC11A8FE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107" name="Picture 10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982AADE-F642-A181-631A-E54CE981C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A5181E22-6A70-6050-C690-59A88E3385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5895376"/>
                  </p:ext>
                </p:extLst>
              </p:nvPr>
            </p:nvGraphicFramePr>
            <p:xfrm>
              <a:off x="4661248" y="6000272"/>
              <a:ext cx="633446" cy="1035410"/>
            </p:xfrm>
            <a:graphic>
              <a:graphicData uri="http://schemas.microsoft.com/office/drawing/2017/model3d">
                <am3d:model3d r:embed="rId31">
                  <am3d:spPr>
                    <a:xfrm>
                      <a:off x="0" y="0"/>
                      <a:ext cx="633446" cy="1035410"/>
                    </a:xfrm>
                    <a:prstGeom prst="rect">
                      <a:avLst/>
                    </a:prstGeom>
                  </am3d:spPr>
                  <am3d:camera>
                    <am3d:pos x="0" y="0" z="629463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93378" d="1000000"/>
                    <am3d:preTrans dx="153" dy="-17999983" dz="449700"/>
                    <am3d:scale>
                      <am3d:sx n="1000000" d="1000000"/>
                      <am3d:sy n="1000000" d="1000000"/>
                      <am3d:sz n="1000000" d="1000000"/>
                    </am3d:scale>
                    <am3d:rot ax="8992540" ay="1647320" az="9901355"/>
                    <am3d:postTrans dx="0" dy="0" dz="0"/>
                  </am3d:trans>
                  <am3d:raster rName="Office3DRenderer" rVer="16.0.8326">
                    <am3d:blip r:embed="rId32"/>
                  </am3d:raster>
                  <am3d:objViewport viewportSz="10886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A5181E22-6A70-6050-C690-59A88E3385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661248" y="6000272"/>
                <a:ext cx="633446" cy="1035410"/>
              </a:xfrm>
              <a:prstGeom prst="rect">
                <a:avLst/>
              </a:prstGeom>
            </p:spPr>
          </p:pic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6F64D112-DDAD-DAA9-1202-19B06E55C3E9}"/>
              </a:ext>
            </a:extLst>
          </p:cNvPr>
          <p:cNvSpPr txBox="1"/>
          <p:nvPr/>
        </p:nvSpPr>
        <p:spPr>
          <a:xfrm>
            <a:off x="3647989" y="5700840"/>
            <a:ext cx="2652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vii. Nucleus decays after Orange plays!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63BB720-DB19-08A6-6428-8F7A1BAF4F34}"/>
              </a:ext>
            </a:extLst>
          </p:cNvPr>
          <p:cNvSpPr txBox="1"/>
          <p:nvPr/>
        </p:nvSpPr>
        <p:spPr>
          <a:xfrm>
            <a:off x="3650990" y="7424302"/>
            <a:ext cx="2652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Blue wins the round!</a:t>
            </a:r>
          </a:p>
        </p:txBody>
      </p:sp>
    </p:spTree>
    <p:extLst>
      <p:ext uri="{BB962C8B-B14F-4D97-AF65-F5344CB8AC3E}">
        <p14:creationId xmlns:p14="http://schemas.microsoft.com/office/powerpoint/2010/main" val="1854039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3526858" y="153226"/>
            <a:ext cx="2123232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 of </a:t>
            </a:r>
            <a:r>
              <a:rPr lang="en-US" sz="1484" baseline="30000" dirty="0"/>
              <a:t>14</a:t>
            </a:r>
            <a:r>
              <a:rPr lang="en-US" sz="1484" dirty="0"/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F1CA99-2EF4-6122-EFCC-A2C4F9026BBA}"/>
              </a:ext>
            </a:extLst>
          </p:cNvPr>
          <p:cNvSpPr txBox="1"/>
          <p:nvPr/>
        </p:nvSpPr>
        <p:spPr>
          <a:xfrm>
            <a:off x="262132" y="5073189"/>
            <a:ext cx="2513770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8</a:t>
            </a:r>
            <a:r>
              <a:rPr lang="en-US" sz="1484" dirty="0"/>
              <a:t>C (2 neutrons to 6 protons)</a:t>
            </a:r>
          </a:p>
          <a:p>
            <a:pPr algn="ctr"/>
            <a:r>
              <a:rPr lang="en-US" sz="1484" dirty="0"/>
              <a:t>Decays with 4 proton emission!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69E662-63D7-EAC0-9132-718DA0EC581F}"/>
              </a:ext>
            </a:extLst>
          </p:cNvPr>
          <p:cNvSpPr txBox="1"/>
          <p:nvPr/>
        </p:nvSpPr>
        <p:spPr>
          <a:xfrm>
            <a:off x="90561" y="3693050"/>
            <a:ext cx="180516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Ground state of </a:t>
            </a:r>
            <a:r>
              <a:rPr lang="en-US" sz="1484" baseline="30000" dirty="0"/>
              <a:t>11</a:t>
            </a:r>
            <a:r>
              <a:rPr lang="en-US" sz="1484" dirty="0"/>
              <a:t>Be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98A2FF-0E7F-4C41-7E9B-EA76E98F6044}"/>
              </a:ext>
            </a:extLst>
          </p:cNvPr>
          <p:cNvSpPr txBox="1"/>
          <p:nvPr/>
        </p:nvSpPr>
        <p:spPr>
          <a:xfrm>
            <a:off x="7583549" y="2966026"/>
            <a:ext cx="2406680" cy="123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The neutron is now in the same orientation as the protons, so it becomes a proton too.</a:t>
            </a:r>
          </a:p>
          <a:p>
            <a:pPr algn="ctr"/>
            <a:r>
              <a:rPr lang="en-US" sz="1484" dirty="0"/>
              <a:t>You made </a:t>
            </a:r>
            <a:r>
              <a:rPr lang="en-US" sz="1484" baseline="30000" dirty="0"/>
              <a:t>11</a:t>
            </a:r>
            <a:r>
              <a:rPr lang="en-US" sz="1484" dirty="0"/>
              <a:t>B!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985B4E-CDB3-5DF2-78E3-7868A79157D8}"/>
              </a:ext>
            </a:extLst>
          </p:cNvPr>
          <p:cNvSpPr txBox="1"/>
          <p:nvPr/>
        </p:nvSpPr>
        <p:spPr>
          <a:xfrm>
            <a:off x="7677963" y="187367"/>
            <a:ext cx="2166978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Gamma Emission of </a:t>
            </a:r>
            <a:r>
              <a:rPr lang="en-US" sz="1484" baseline="30000" dirty="0"/>
              <a:t>14</a:t>
            </a:r>
            <a:r>
              <a:rPr lang="en-US" sz="1484" dirty="0"/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0744BC-7309-4DFD-C335-E966DF031223}"/>
              </a:ext>
            </a:extLst>
          </p:cNvPr>
          <p:cNvSpPr txBox="1"/>
          <p:nvPr/>
        </p:nvSpPr>
        <p:spPr>
          <a:xfrm>
            <a:off x="2246041" y="602107"/>
            <a:ext cx="1579128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2) Move a nucleon!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A7614187-AF88-3FE8-62CF-588FB8352B68}"/>
              </a:ext>
            </a:extLst>
          </p:cNvPr>
          <p:cNvSpPr/>
          <p:nvPr/>
        </p:nvSpPr>
        <p:spPr>
          <a:xfrm rot="19882901">
            <a:off x="1395678" y="468460"/>
            <a:ext cx="2658540" cy="1792123"/>
          </a:xfrm>
          <a:prstGeom prst="arc">
            <a:avLst>
              <a:gd name="adj1" fmla="val 16200000"/>
              <a:gd name="adj2" fmla="val 7457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68F7918-A7CA-ECA7-3B61-B28B161F9B9D}"/>
              </a:ext>
            </a:extLst>
          </p:cNvPr>
          <p:cNvGrpSpPr/>
          <p:nvPr/>
        </p:nvGrpSpPr>
        <p:grpSpPr>
          <a:xfrm>
            <a:off x="5757546" y="186030"/>
            <a:ext cx="1798641" cy="1003865"/>
            <a:chOff x="4880711" y="2020685"/>
            <a:chExt cx="1798641" cy="10038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6416A9-2AD0-1671-7018-A1BB7420DE52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C6575E0-8FCC-6350-548B-E412F5E73A9F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A5D42031-54D0-F404-6689-36A9DADE6776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337BE7CB-B104-061A-763C-F6EA9037568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FABFA95B-3295-26A7-D9A8-602815AB06E4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9ED937AD-4392-56B2-D75B-85DB4E9956D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3BC0BFC-9BDA-6A80-D796-6B36DC043F55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570DB170-3E25-61F3-EB57-EBF9EBAC10AC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B0E36AD0-11DE-881D-8263-948F073CB364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F0A8E68C-26B0-C394-17E7-E3C318F2C704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1E87D516-A240-E966-B442-E2A493D5FADF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7C7F130-F641-E924-DD49-4811180B286F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42" name="Arc 41">
                <a:extLst>
                  <a:ext uri="{FF2B5EF4-FFF2-40B4-BE49-F238E27FC236}">
                    <a16:creationId xmlns:a16="http://schemas.microsoft.com/office/drawing/2014/main" id="{A46FB719-4F85-80F9-D078-8BF87EBA3D9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CDC10427-1C64-0F64-9D42-A4025FB8110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9DAAE8A1-E2C8-0312-69E8-53834F035DEF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E5EA90FB-1D5A-60AA-F0CD-4C74BCC73878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2A75C68-CD7A-09A1-9D28-3C57FE1FF886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AE23EAFF-0446-0342-7223-D17DC19A7EC4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97159C04-B03E-BD84-99B4-CE284ED133FC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F5E7C56D-8944-C826-ACD6-25AD7324D85D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ED9798FA-0EBA-4757-24B8-C0BA64992EAA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CDA37E31-FADD-B499-A225-8052EC81D3EF}"/>
              </a:ext>
            </a:extLst>
          </p:cNvPr>
          <p:cNvSpPr txBox="1"/>
          <p:nvPr/>
        </p:nvSpPr>
        <p:spPr>
          <a:xfrm>
            <a:off x="147539" y="2328465"/>
            <a:ext cx="2227525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1) Build your nucleus (</a:t>
            </a:r>
            <a:r>
              <a:rPr lang="en-US" sz="1484" baseline="30000" dirty="0"/>
              <a:t>14</a:t>
            </a:r>
            <a:r>
              <a:rPr lang="en-US" sz="1484" dirty="0"/>
              <a:t>C)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8701196-261E-BA80-15CD-A91B6606E62A}"/>
              </a:ext>
            </a:extLst>
          </p:cNvPr>
          <p:cNvSpPr txBox="1"/>
          <p:nvPr/>
        </p:nvSpPr>
        <p:spPr>
          <a:xfrm>
            <a:off x="5753160" y="1485886"/>
            <a:ext cx="187193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3) Watch the decay! Notice the neutron is in the same flat orientation</a:t>
            </a: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801E8A8-3ADA-C939-BB10-3EF4C37BF631}"/>
              </a:ext>
            </a:extLst>
          </p:cNvPr>
          <p:cNvSpPr/>
          <p:nvPr/>
        </p:nvSpPr>
        <p:spPr>
          <a:xfrm rot="1498228" flipV="1">
            <a:off x="4156858" y="-473563"/>
            <a:ext cx="3983416" cy="2842140"/>
          </a:xfrm>
          <a:prstGeom prst="arc">
            <a:avLst>
              <a:gd name="adj1" fmla="val 16200000"/>
              <a:gd name="adj2" fmla="val 2096623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4A17155-9EBE-B4C0-4C76-BB2AD2AA7F7C}"/>
              </a:ext>
            </a:extLst>
          </p:cNvPr>
          <p:cNvGrpSpPr/>
          <p:nvPr/>
        </p:nvGrpSpPr>
        <p:grpSpPr>
          <a:xfrm>
            <a:off x="3692587" y="3022936"/>
            <a:ext cx="1798641" cy="1003865"/>
            <a:chOff x="4880711" y="2020685"/>
            <a:chExt cx="1798641" cy="100386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A662A70-7621-1759-82B4-6A3C500AF99F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B623771-F6D3-B893-35E8-201DABD451F7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18C9F24F-1A81-E75C-D0B3-B25221DED121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Arc 74">
                <a:extLst>
                  <a:ext uri="{FF2B5EF4-FFF2-40B4-BE49-F238E27FC236}">
                    <a16:creationId xmlns:a16="http://schemas.microsoft.com/office/drawing/2014/main" id="{69A7CC22-4BF2-468C-D844-6FC08F4421A5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Arc 75">
                <a:extLst>
                  <a:ext uri="{FF2B5EF4-FFF2-40B4-BE49-F238E27FC236}">
                    <a16:creationId xmlns:a16="http://schemas.microsoft.com/office/drawing/2014/main" id="{2FAF85FE-2FFC-69EC-8BF1-24489661CE16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Arc 76">
                <a:extLst>
                  <a:ext uri="{FF2B5EF4-FFF2-40B4-BE49-F238E27FC236}">
                    <a16:creationId xmlns:a16="http://schemas.microsoft.com/office/drawing/2014/main" id="{0D5C16C5-6F10-AD5F-6909-9BC2B1E5E08A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F9CDE2D-E00A-970B-D1FF-5BC6250FF2AF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46ABFC8E-3CA5-AC17-79A4-EAE0FBFD7D89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Arc 70">
                <a:extLst>
                  <a:ext uri="{FF2B5EF4-FFF2-40B4-BE49-F238E27FC236}">
                    <a16:creationId xmlns:a16="http://schemas.microsoft.com/office/drawing/2014/main" id="{DF6A3AEA-405C-8AD3-2D83-4CC99ED3219B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Arc 71">
                <a:extLst>
                  <a:ext uri="{FF2B5EF4-FFF2-40B4-BE49-F238E27FC236}">
                    <a16:creationId xmlns:a16="http://schemas.microsoft.com/office/drawing/2014/main" id="{5EF4A43B-B9F8-301E-C563-EB9853C5E948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Arc 72">
                <a:extLst>
                  <a:ext uri="{FF2B5EF4-FFF2-40B4-BE49-F238E27FC236}">
                    <a16:creationId xmlns:a16="http://schemas.microsoft.com/office/drawing/2014/main" id="{53191B45-DD4B-96E8-0FC1-E7307BD8F523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367B1D6-4F77-0148-316C-D9256E2ACA7E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7986C2E0-8BA2-E61B-D360-0402FF7A3A86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7040EA79-7D86-5EF3-FC70-A4DECE6023A9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Arc 67">
                <a:extLst>
                  <a:ext uri="{FF2B5EF4-FFF2-40B4-BE49-F238E27FC236}">
                    <a16:creationId xmlns:a16="http://schemas.microsoft.com/office/drawing/2014/main" id="{19507021-59FE-31C6-2CAC-3C62AC2E58DD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Arc 68">
                <a:extLst>
                  <a:ext uri="{FF2B5EF4-FFF2-40B4-BE49-F238E27FC236}">
                    <a16:creationId xmlns:a16="http://schemas.microsoft.com/office/drawing/2014/main" id="{EADBDBCE-6E8A-ACEB-C756-1D89F4A32264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B281DB9-9600-2716-C326-82B9614EA1EC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A8B0857C-8456-E8B5-211C-EFE470F5D28F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AE3D36C0-3B7D-98B0-1872-F66C3FA62FEA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52C302D0-429D-D9A4-09A2-6BBDCBA2101C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6F866F5A-FDDB-55EA-4CFE-AD6DB7EEDDEE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FB627AF8-3CF4-E08A-9B66-DB63A9530BCC}"/>
              </a:ext>
            </a:extLst>
          </p:cNvPr>
          <p:cNvSpPr/>
          <p:nvPr/>
        </p:nvSpPr>
        <p:spPr>
          <a:xfrm>
            <a:off x="0" y="-8335"/>
            <a:ext cx="10058400" cy="26589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7827C27-8BF6-6853-93D3-76BCDA3F7693}"/>
              </a:ext>
            </a:extLst>
          </p:cNvPr>
          <p:cNvSpPr/>
          <p:nvPr/>
        </p:nvSpPr>
        <p:spPr>
          <a:xfrm>
            <a:off x="0" y="2650609"/>
            <a:ext cx="10058400" cy="18247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38E7E1D-F410-24D6-0278-51E2CB5A88F1}"/>
              </a:ext>
            </a:extLst>
          </p:cNvPr>
          <p:cNvGrpSpPr/>
          <p:nvPr/>
        </p:nvGrpSpPr>
        <p:grpSpPr>
          <a:xfrm>
            <a:off x="5501028" y="6482748"/>
            <a:ext cx="1798641" cy="1003865"/>
            <a:chOff x="4880711" y="2020685"/>
            <a:chExt cx="1798641" cy="1003865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1D245A7-FC97-8D4D-CA30-2E4AAAD98D15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620D928-65E2-02F0-61B3-64289514C9DC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101" name="Arc 100">
                <a:extLst>
                  <a:ext uri="{FF2B5EF4-FFF2-40B4-BE49-F238E27FC236}">
                    <a16:creationId xmlns:a16="http://schemas.microsoft.com/office/drawing/2014/main" id="{8586481D-91A1-BB84-7E31-4E03C14A73E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>
                <a:extLst>
                  <a:ext uri="{FF2B5EF4-FFF2-40B4-BE49-F238E27FC236}">
                    <a16:creationId xmlns:a16="http://schemas.microsoft.com/office/drawing/2014/main" id="{3E0FFE5E-CAF3-CEF8-8B6F-1E724AC0C17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Arc 102">
                <a:extLst>
                  <a:ext uri="{FF2B5EF4-FFF2-40B4-BE49-F238E27FC236}">
                    <a16:creationId xmlns:a16="http://schemas.microsoft.com/office/drawing/2014/main" id="{D7E6BB35-0617-70B9-F81A-DEC5BA054FB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Arc 103">
                <a:extLst>
                  <a:ext uri="{FF2B5EF4-FFF2-40B4-BE49-F238E27FC236}">
                    <a16:creationId xmlns:a16="http://schemas.microsoft.com/office/drawing/2014/main" id="{06621BC2-8023-94F1-BB53-F0A84F2D0DA3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F7B3908-15AA-34CC-843C-CB4924ACFF04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97" name="Arc 96">
                <a:extLst>
                  <a:ext uri="{FF2B5EF4-FFF2-40B4-BE49-F238E27FC236}">
                    <a16:creationId xmlns:a16="http://schemas.microsoft.com/office/drawing/2014/main" id="{AB1F197B-03E4-0495-E88F-CDFF7744B0D2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Arc 97">
                <a:extLst>
                  <a:ext uri="{FF2B5EF4-FFF2-40B4-BE49-F238E27FC236}">
                    <a16:creationId xmlns:a16="http://schemas.microsoft.com/office/drawing/2014/main" id="{AC529CA0-7D5F-7ADD-B662-4E386B82C1A8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Arc 98">
                <a:extLst>
                  <a:ext uri="{FF2B5EF4-FFF2-40B4-BE49-F238E27FC236}">
                    <a16:creationId xmlns:a16="http://schemas.microsoft.com/office/drawing/2014/main" id="{7BAFDBB2-0C88-3F3C-25F3-B4BA9565B3E9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Arc 99">
                <a:extLst>
                  <a:ext uri="{FF2B5EF4-FFF2-40B4-BE49-F238E27FC236}">
                    <a16:creationId xmlns:a16="http://schemas.microsoft.com/office/drawing/2014/main" id="{0D2B0743-7E21-F948-6AF6-75A4DB398A68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0D2E51F-7370-82A0-0195-67FF7788E249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93" name="Arc 92">
                <a:extLst>
                  <a:ext uri="{FF2B5EF4-FFF2-40B4-BE49-F238E27FC236}">
                    <a16:creationId xmlns:a16="http://schemas.microsoft.com/office/drawing/2014/main" id="{978A8A4F-F102-3F8A-2F9D-FDCBF5E138C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Arc 93">
                <a:extLst>
                  <a:ext uri="{FF2B5EF4-FFF2-40B4-BE49-F238E27FC236}">
                    <a16:creationId xmlns:a16="http://schemas.microsoft.com/office/drawing/2014/main" id="{E2E7FFC9-5271-3D88-F04D-4EFDEDFEA8D4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Arc 94">
                <a:extLst>
                  <a:ext uri="{FF2B5EF4-FFF2-40B4-BE49-F238E27FC236}">
                    <a16:creationId xmlns:a16="http://schemas.microsoft.com/office/drawing/2014/main" id="{43D460C9-BBE4-4678-8C84-04C1D0FF0B77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Arc 95">
                <a:extLst>
                  <a:ext uri="{FF2B5EF4-FFF2-40B4-BE49-F238E27FC236}">
                    <a16:creationId xmlns:a16="http://schemas.microsoft.com/office/drawing/2014/main" id="{934FA0FF-8F77-491F-C660-01DE05C58401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CD6A915-D71E-C3BD-8538-8AD02640E2F8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id="{23A6B0F1-58F9-0283-1EA1-438E27996743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Arc 89">
                <a:extLst>
                  <a:ext uri="{FF2B5EF4-FFF2-40B4-BE49-F238E27FC236}">
                    <a16:creationId xmlns:a16="http://schemas.microsoft.com/office/drawing/2014/main" id="{793AEF57-473D-BD6D-B60C-11484F6556E1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Arc 90">
                <a:extLst>
                  <a:ext uri="{FF2B5EF4-FFF2-40B4-BE49-F238E27FC236}">
                    <a16:creationId xmlns:a16="http://schemas.microsoft.com/office/drawing/2014/main" id="{BF23FEA7-D2C1-3B4C-F09E-89842A86C09E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Arc 91">
                <a:extLst>
                  <a:ext uri="{FF2B5EF4-FFF2-40B4-BE49-F238E27FC236}">
                    <a16:creationId xmlns:a16="http://schemas.microsoft.com/office/drawing/2014/main" id="{DBB5169F-10EE-8FF4-B144-BD854C2152C4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7CD6D18-57B9-0D22-DA06-D1D30B4499C0}"/>
              </a:ext>
            </a:extLst>
          </p:cNvPr>
          <p:cNvGrpSpPr/>
          <p:nvPr/>
        </p:nvGrpSpPr>
        <p:grpSpPr>
          <a:xfrm>
            <a:off x="5539069" y="4912028"/>
            <a:ext cx="1798641" cy="1003865"/>
            <a:chOff x="4880711" y="2020685"/>
            <a:chExt cx="1798641" cy="1003865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A90B604-89ED-9045-BC8E-43CA1D9069EC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078F25CE-5788-2DCF-8025-0DEA8966F50A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123" name="Arc 122">
                <a:extLst>
                  <a:ext uri="{FF2B5EF4-FFF2-40B4-BE49-F238E27FC236}">
                    <a16:creationId xmlns:a16="http://schemas.microsoft.com/office/drawing/2014/main" id="{0FCD42FE-4708-C862-5628-12A9415D2B23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Arc 123">
                <a:extLst>
                  <a:ext uri="{FF2B5EF4-FFF2-40B4-BE49-F238E27FC236}">
                    <a16:creationId xmlns:a16="http://schemas.microsoft.com/office/drawing/2014/main" id="{9C63634D-6FEB-2008-1D8A-D52B6D18636C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Arc 124">
                <a:extLst>
                  <a:ext uri="{FF2B5EF4-FFF2-40B4-BE49-F238E27FC236}">
                    <a16:creationId xmlns:a16="http://schemas.microsoft.com/office/drawing/2014/main" id="{461D2470-CF3C-3424-4EFB-FAC095F39131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Arc 125">
                <a:extLst>
                  <a:ext uri="{FF2B5EF4-FFF2-40B4-BE49-F238E27FC236}">
                    <a16:creationId xmlns:a16="http://schemas.microsoft.com/office/drawing/2014/main" id="{DD276E7A-64F8-EF4D-FE71-967894DD3D29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8A19484E-BF92-0578-7A94-13FB57981E50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id="{2A045E85-20A1-C93D-5DF8-D5A36BD3BE88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Arc 119">
                <a:extLst>
                  <a:ext uri="{FF2B5EF4-FFF2-40B4-BE49-F238E27FC236}">
                    <a16:creationId xmlns:a16="http://schemas.microsoft.com/office/drawing/2014/main" id="{34E061C3-1930-9059-2A68-D8F3ECD45F35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19E326B0-F371-9129-1DE4-603EA943065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Arc 121">
                <a:extLst>
                  <a:ext uri="{FF2B5EF4-FFF2-40B4-BE49-F238E27FC236}">
                    <a16:creationId xmlns:a16="http://schemas.microsoft.com/office/drawing/2014/main" id="{FFAF56EC-8AD4-E7EB-6533-569970F72E6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CF23EEDE-6CE8-9C9F-AAE4-66EDA32F6224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115" name="Arc 114">
                <a:extLst>
                  <a:ext uri="{FF2B5EF4-FFF2-40B4-BE49-F238E27FC236}">
                    <a16:creationId xmlns:a16="http://schemas.microsoft.com/office/drawing/2014/main" id="{5DEDA904-4870-6374-1622-8022B4ADB99D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Arc 115">
                <a:extLst>
                  <a:ext uri="{FF2B5EF4-FFF2-40B4-BE49-F238E27FC236}">
                    <a16:creationId xmlns:a16="http://schemas.microsoft.com/office/drawing/2014/main" id="{88EE3843-658C-BC43-FC1A-0685E1BDFCED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Arc 116">
                <a:extLst>
                  <a:ext uri="{FF2B5EF4-FFF2-40B4-BE49-F238E27FC236}">
                    <a16:creationId xmlns:a16="http://schemas.microsoft.com/office/drawing/2014/main" id="{C4DECCD0-902D-297F-71BD-7E59BB386160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Arc 117">
                <a:extLst>
                  <a:ext uri="{FF2B5EF4-FFF2-40B4-BE49-F238E27FC236}">
                    <a16:creationId xmlns:a16="http://schemas.microsoft.com/office/drawing/2014/main" id="{60E47FCD-F499-5170-7C04-404BC026361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DE187088-F457-C7F4-AC71-0B49B7AB7F17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111" name="Arc 110">
                <a:extLst>
                  <a:ext uri="{FF2B5EF4-FFF2-40B4-BE49-F238E27FC236}">
                    <a16:creationId xmlns:a16="http://schemas.microsoft.com/office/drawing/2014/main" id="{0FDE7362-46E1-3839-2CCE-668C44C3B07F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Arc 111">
                <a:extLst>
                  <a:ext uri="{FF2B5EF4-FFF2-40B4-BE49-F238E27FC236}">
                    <a16:creationId xmlns:a16="http://schemas.microsoft.com/office/drawing/2014/main" id="{ADD46231-7C2B-FB67-8FD6-AFBD53574603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id="{0D7D9965-B9C8-16F4-31CB-93FF08491F5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Arc 113">
                <a:extLst>
                  <a:ext uri="{FF2B5EF4-FFF2-40B4-BE49-F238E27FC236}">
                    <a16:creationId xmlns:a16="http://schemas.microsoft.com/office/drawing/2014/main" id="{17DF61D7-6BC6-2F24-A1A1-780B884C6A82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57635A3A-FC76-E846-F465-00632372588E}"/>
              </a:ext>
            </a:extLst>
          </p:cNvPr>
          <p:cNvSpPr txBox="1"/>
          <p:nvPr/>
        </p:nvSpPr>
        <p:spPr>
          <a:xfrm>
            <a:off x="262132" y="6435576"/>
            <a:ext cx="2513770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6</a:t>
            </a:r>
            <a:r>
              <a:rPr lang="en-US" sz="1484" dirty="0"/>
              <a:t>Be (2 neutrons to 6 protons) Decays with 2 proton emission!</a:t>
            </a:r>
            <a:endParaRPr lang="en-US" sz="1484" baseline="300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AA0A059-990D-A672-3070-AACC04889680}"/>
              </a:ext>
            </a:extLst>
          </p:cNvPr>
          <p:cNvSpPr txBox="1"/>
          <p:nvPr/>
        </p:nvSpPr>
        <p:spPr>
          <a:xfrm>
            <a:off x="72392" y="2668772"/>
            <a:ext cx="1187846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999" dirty="0"/>
              <a:t>β</a:t>
            </a:r>
            <a:r>
              <a:rPr lang="en-US" sz="1999" dirty="0"/>
              <a:t> decay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9E11A55-19FE-7B1B-6CB1-500590231C91}"/>
              </a:ext>
            </a:extLst>
          </p:cNvPr>
          <p:cNvSpPr txBox="1"/>
          <p:nvPr/>
        </p:nvSpPr>
        <p:spPr>
          <a:xfrm>
            <a:off x="4582" y="-23079"/>
            <a:ext cx="1187846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999" dirty="0"/>
              <a:t>γ</a:t>
            </a:r>
            <a:r>
              <a:rPr lang="en-US" sz="1999" dirty="0"/>
              <a:t> decay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0D4F779-1CF5-1271-98BE-5733A268A5FB}"/>
              </a:ext>
            </a:extLst>
          </p:cNvPr>
          <p:cNvSpPr txBox="1"/>
          <p:nvPr/>
        </p:nvSpPr>
        <p:spPr>
          <a:xfrm>
            <a:off x="0" y="4457189"/>
            <a:ext cx="2628220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9" dirty="0"/>
              <a:t>Nucleon emission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351AFB9-A9C2-7A52-A7A3-3C1CBCD5C5AC}"/>
              </a:ext>
            </a:extLst>
          </p:cNvPr>
          <p:cNvSpPr/>
          <p:nvPr/>
        </p:nvSpPr>
        <p:spPr>
          <a:xfrm>
            <a:off x="0" y="4470278"/>
            <a:ext cx="10058400" cy="33021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2154DEE2-3E93-7974-81B8-3A365AFAA6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30012799"/>
                  </p:ext>
                </p:extLst>
              </p:nvPr>
            </p:nvGraphicFramePr>
            <p:xfrm>
              <a:off x="2026613" y="2570012"/>
              <a:ext cx="1456284" cy="179031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6284" cy="1790319"/>
                    </a:xfrm>
                    <a:prstGeom prst="rect">
                      <a:avLst/>
                    </a:prstGeom>
                  </am3d:spPr>
                  <am3d:camera>
                    <am3d:pos x="0" y="0" z="75910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725" d="1000000"/>
                    <am3d:preTrans dx="405" dy="-17888587" dz="173"/>
                    <am3d:scale>
                      <am3d:sx n="1000000" d="1000000"/>
                      <am3d:sy n="1000000" d="1000000"/>
                      <am3d:sz n="1000000" d="1000000"/>
                    </am3d:scale>
                    <am3d:rot ax="2312457" ay="-1909795" az="-136731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9780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2154DEE2-3E93-7974-81B8-3A365AFAA6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6613" y="2570012"/>
                <a:ext cx="1456284" cy="1790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B52CC05E-F887-74CB-BC85-B9930FF63C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5245990"/>
                  </p:ext>
                </p:extLst>
              </p:nvPr>
            </p:nvGraphicFramePr>
            <p:xfrm>
              <a:off x="7470165" y="4007051"/>
              <a:ext cx="2161406" cy="214344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61406" cy="2143444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2609008" ay="-2038664" az="-167552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8475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B52CC05E-F887-74CB-BC85-B9930FF63C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70165" y="4007051"/>
                <a:ext cx="2161406" cy="21434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043A7FFD-556A-C280-1CD8-C6DD8556DA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18416058"/>
                  </p:ext>
                </p:extLst>
              </p:nvPr>
            </p:nvGraphicFramePr>
            <p:xfrm>
              <a:off x="2997207" y="4651509"/>
              <a:ext cx="2071339" cy="145007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071339" cy="1450072"/>
                    </a:xfrm>
                    <a:prstGeom prst="rect">
                      <a:avLst/>
                    </a:prstGeom>
                  </am3d:spPr>
                  <am3d:camera>
                    <am3d:pos x="0" y="0" z="575010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2" d="1000000"/>
                    <am3d:preTrans dx="-300936" dy="-8418931" dz="116"/>
                    <am3d:scale>
                      <am3d:sx n="1000000" d="1000000"/>
                      <am3d:sy n="1000000" d="1000000"/>
                      <am3d:sz n="1000000" d="1000000"/>
                    </am3d:scale>
                    <am3d:rot ax="2784995" ay="-2002464" az="-180168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1351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043A7FFD-556A-C280-1CD8-C6DD8556DA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97207" y="4651509"/>
                <a:ext cx="2071339" cy="1450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4788B469-ADE5-E67C-96DB-E71ADE764C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5097518"/>
                  </p:ext>
                </p:extLst>
              </p:nvPr>
            </p:nvGraphicFramePr>
            <p:xfrm>
              <a:off x="7568997" y="5785582"/>
              <a:ext cx="2161406" cy="184452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161406" cy="1844528"/>
                    </a:xfrm>
                    <a:prstGeom prst="rect">
                      <a:avLst/>
                    </a:prstGeom>
                  </am3d:spPr>
                  <am3d:camera>
                    <am3d:pos x="0" y="0" z="722010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80846" d="1000000"/>
                    <am3d:preTrans dx="2432396" dy="-11297831" dz="2007046"/>
                    <am3d:scale>
                      <am3d:sx n="1000000" d="1000000"/>
                      <am3d:sy n="1000000" d="1000000"/>
                      <am3d:sz n="1000000" d="1000000"/>
                    </am3d:scale>
                    <am3d:rot ax="2043527" ay="-2325586" az="-137633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6061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4788B469-ADE5-E67C-96DB-E71ADE764C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68997" y="5785582"/>
                <a:ext cx="2161406" cy="1844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3BC6DFFE-2997-17CE-8853-9E52AE245A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54991412"/>
                  </p:ext>
                </p:extLst>
              </p:nvPr>
            </p:nvGraphicFramePr>
            <p:xfrm>
              <a:off x="3298018" y="5944916"/>
              <a:ext cx="1414055" cy="1685194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414055" cy="1685194"/>
                    </a:xfrm>
                    <a:prstGeom prst="rect">
                      <a:avLst/>
                    </a:prstGeom>
                  </am3d:spPr>
                  <am3d:camera>
                    <am3d:pos x="0" y="0" z="786147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603374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97975" ay="-2018159" az="-1572818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688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3BC6DFFE-2997-17CE-8853-9E52AE245A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98018" y="5944916"/>
                <a:ext cx="1414055" cy="1685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B5828167-1BCC-82F7-49BF-FBCC21B4BF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5644444"/>
                  </p:ext>
                </p:extLst>
              </p:nvPr>
            </p:nvGraphicFramePr>
            <p:xfrm>
              <a:off x="5884458" y="2654900"/>
              <a:ext cx="1611327" cy="1618637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611327" cy="1618637"/>
                    </a:xfrm>
                    <a:prstGeom prst="rect">
                      <a:avLst/>
                    </a:prstGeom>
                  </am3d:spPr>
                  <am3d:camera>
                    <am3d:pos x="0" y="0" z="719473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723" d="1000000"/>
                    <am3d:preTrans dx="407" dy="-15241088" dz="-66846"/>
                    <am3d:scale>
                      <am3d:sx n="1000000" d="1000000"/>
                      <am3d:sy n="1000000" d="1000000"/>
                      <am3d:sz n="1000000" d="1000000"/>
                    </am3d:scale>
                    <am3d:rot ax="8068868" ay="1763512" az="9206793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8137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B5828167-1BCC-82F7-49BF-FBCC21B4BF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84458" y="2654900"/>
                <a:ext cx="1611327" cy="16186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962FAC60-5BD8-110D-5CA4-3B23E31303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7685742"/>
                  </p:ext>
                </p:extLst>
              </p:nvPr>
            </p:nvGraphicFramePr>
            <p:xfrm>
              <a:off x="3606007" y="93632"/>
              <a:ext cx="1902676" cy="2526770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902676" cy="2526770"/>
                    </a:xfrm>
                    <a:prstGeom prst="rect">
                      <a:avLst/>
                    </a:prstGeom>
                  </am3d:spPr>
                  <am3d:camera>
                    <am3d:pos x="0" y="0" z="705606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140356" d="1000000"/>
                    <am3d:preTrans dx="-57" dy="-18000000" dz="698670"/>
                    <am3d:scale>
                      <am3d:sx n="1000000" d="1000000"/>
                      <am3d:sy n="1000000" d="1000000"/>
                      <am3d:sz n="1000000" d="1000000"/>
                    </am3d:scale>
                    <am3d:rot ax="9007864" ay="-1642037" az="-9912679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35932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962FAC60-5BD8-110D-5CA4-3B23E31303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06007" y="93632"/>
                <a:ext cx="1902676" cy="2526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1134DC5A-3ACF-F3D1-689C-9BEE6CFAED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0198944"/>
                  </p:ext>
                </p:extLst>
              </p:nvPr>
            </p:nvGraphicFramePr>
            <p:xfrm>
              <a:off x="7823647" y="690360"/>
              <a:ext cx="1981176" cy="1702198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981176" cy="1702198"/>
                    </a:xfrm>
                    <a:prstGeom prst="rect">
                      <a:avLst/>
                    </a:prstGeom>
                  </am3d:spPr>
                  <am3d:camera>
                    <am3d:pos x="0" y="0" z="737211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2161963" dz="182"/>
                    <am3d:scale>
                      <am3d:sx n="1000000" d="1000000"/>
                      <am3d:sy n="1000000" d="1000000"/>
                      <am3d:sz n="1000000" d="1000000"/>
                    </am3d:scale>
                    <am3d:rot ax="2741883" ay="1439216" az="135687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28248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1134DC5A-3ACF-F3D1-689C-9BEE6CFAED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823647" y="690360"/>
                <a:ext cx="1981176" cy="1702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E8487163-58F0-CF08-6B74-7B591F63D1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14690406"/>
                  </p:ext>
                </p:extLst>
              </p:nvPr>
            </p:nvGraphicFramePr>
            <p:xfrm>
              <a:off x="240416" y="-223515"/>
              <a:ext cx="2193052" cy="2591436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2193052" cy="2591436"/>
                    </a:xfrm>
                    <a:prstGeom prst="rect">
                      <a:avLst/>
                    </a:prstGeom>
                  </am3d:spPr>
                  <am3d:camera>
                    <am3d:pos x="0" y="0" z="766860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03922" d="1000000"/>
                    <am3d:preTrans dx="-3139426" dy="-17787034" dz="150"/>
                    <am3d:scale>
                      <am3d:sx n="1000000" d="1000000"/>
                      <am3d:sy n="1000000" d="1000000"/>
                      <am3d:sz n="1000000" d="1000000"/>
                    </am3d:scale>
                    <am3d:rot ax="2152994" ay="2123731" az="1364064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35932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E8487163-58F0-CF08-6B74-7B591F63D1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0416" y="-223515"/>
                <a:ext cx="2193052" cy="25914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1590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117">
            <a:extLst>
              <a:ext uri="{FF2B5EF4-FFF2-40B4-BE49-F238E27FC236}">
                <a16:creationId xmlns:a16="http://schemas.microsoft.com/office/drawing/2014/main" id="{6681C31A-4D8F-CABF-14DE-58588004A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136" y="1410268"/>
            <a:ext cx="6684264" cy="63621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1ACC59-794F-8B30-6958-3008236A46A9}"/>
              </a:ext>
            </a:extLst>
          </p:cNvPr>
          <p:cNvSpPr txBox="1"/>
          <p:nvPr/>
        </p:nvSpPr>
        <p:spPr>
          <a:xfrm>
            <a:off x="770441" y="27440"/>
            <a:ext cx="1773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(Optional) Rule 7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0" name="3D Model 59">
                <a:extLst>
                  <a:ext uri="{FF2B5EF4-FFF2-40B4-BE49-F238E27FC236}">
                    <a16:creationId xmlns:a16="http://schemas.microsoft.com/office/drawing/2014/main" id="{259BC8A9-C238-3016-637B-09BAEBCB4CE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8046282"/>
                  </p:ext>
                </p:extLst>
              </p:nvPr>
            </p:nvGraphicFramePr>
            <p:xfrm>
              <a:off x="586062" y="1244618"/>
              <a:ext cx="2050856" cy="162320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050856" cy="1623200"/>
                    </a:xfrm>
                    <a:prstGeom prst="rect">
                      <a:avLst/>
                    </a:prstGeom>
                  </am3d:spPr>
                  <am3d:camera>
                    <am3d:pos x="0" y="0" z="598035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0361981" dz="118"/>
                    <am3d:scale>
                      <am3d:sx n="1000000" d="1000000"/>
                      <am3d:sy n="1000000" d="1000000"/>
                      <am3d:sz n="1000000" d="1000000"/>
                    </am3d:scale>
                    <am3d:rot ax="8334280" ay="2403146" az="904179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2698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0" name="3D Model 59">
                <a:extLst>
                  <a:ext uri="{FF2B5EF4-FFF2-40B4-BE49-F238E27FC236}">
                    <a16:creationId xmlns:a16="http://schemas.microsoft.com/office/drawing/2014/main" id="{259BC8A9-C238-3016-637B-09BAEBCB4C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6062" y="1244618"/>
                <a:ext cx="2050856" cy="16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1" name="3D Model 60">
                <a:extLst>
                  <a:ext uri="{FF2B5EF4-FFF2-40B4-BE49-F238E27FC236}">
                    <a16:creationId xmlns:a16="http://schemas.microsoft.com/office/drawing/2014/main" id="{5EF6073F-0593-2E76-CAD7-6AF90C11BA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47493352"/>
                  </p:ext>
                </p:extLst>
              </p:nvPr>
            </p:nvGraphicFramePr>
            <p:xfrm>
              <a:off x="1312870" y="3488016"/>
              <a:ext cx="1940108" cy="163464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940108" cy="1634648"/>
                    </a:xfrm>
                    <a:prstGeom prst="rect">
                      <a:avLst/>
                    </a:prstGeom>
                  </am3d:spPr>
                  <am3d:camera>
                    <am3d:pos x="0" y="0" z="62719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2161966" dz="594152"/>
                    <am3d:scale>
                      <am3d:sx n="1000000" d="1000000"/>
                      <am3d:sy n="1000000" d="1000000"/>
                      <am3d:sz n="1000000" d="1000000"/>
                    </am3d:scale>
                    <am3d:rot ax="8457629" ay="2331036" az="918228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2698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1" name="3D Model 60">
                <a:extLst>
                  <a:ext uri="{FF2B5EF4-FFF2-40B4-BE49-F238E27FC236}">
                    <a16:creationId xmlns:a16="http://schemas.microsoft.com/office/drawing/2014/main" id="{5EF6073F-0593-2E76-CAD7-6AF90C11BA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2870" y="3488016"/>
                <a:ext cx="1940108" cy="16346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2" name="3D Model 61">
                <a:extLst>
                  <a:ext uri="{FF2B5EF4-FFF2-40B4-BE49-F238E27FC236}">
                    <a16:creationId xmlns:a16="http://schemas.microsoft.com/office/drawing/2014/main" id="{CE428803-BE34-0910-ECB3-AEDDDB1A4F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96106467"/>
                  </p:ext>
                </p:extLst>
              </p:nvPr>
            </p:nvGraphicFramePr>
            <p:xfrm>
              <a:off x="-123370" y="6031555"/>
              <a:ext cx="2056618" cy="1627806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056618" cy="1627806"/>
                    </a:xfrm>
                    <a:prstGeom prst="rect">
                      <a:avLst/>
                    </a:prstGeom>
                  </am3d:spPr>
                  <am3d:camera>
                    <am3d:pos x="0" y="0" z="598035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0361993" dz="118"/>
                    <am3d:scale>
                      <am3d:sx n="1000000" d="1000000"/>
                      <am3d:sy n="1000000" d="1000000"/>
                      <am3d:sz n="1000000" d="1000000"/>
                    </am3d:scale>
                    <am3d:rot ax="8336812" ay="2269458" az="9113644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2698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2" name="3D Model 61">
                <a:extLst>
                  <a:ext uri="{FF2B5EF4-FFF2-40B4-BE49-F238E27FC236}">
                    <a16:creationId xmlns:a16="http://schemas.microsoft.com/office/drawing/2014/main" id="{CE428803-BE34-0910-ECB3-AEDDDB1A4F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23370" y="6031555"/>
                <a:ext cx="2056618" cy="1627806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8C3C08DE-05AD-3C67-4D71-81113C0CD900}"/>
              </a:ext>
            </a:extLst>
          </p:cNvPr>
          <p:cNvGrpSpPr/>
          <p:nvPr/>
        </p:nvGrpSpPr>
        <p:grpSpPr>
          <a:xfrm>
            <a:off x="2735342" y="3369042"/>
            <a:ext cx="406051" cy="339371"/>
            <a:chOff x="989813" y="1018095"/>
            <a:chExt cx="1941922" cy="1885361"/>
          </a:xfrm>
        </p:grpSpPr>
        <p:sp>
          <p:nvSpPr>
            <p:cNvPr id="64" name="Diagonal Stripe 63">
              <a:extLst>
                <a:ext uri="{FF2B5EF4-FFF2-40B4-BE49-F238E27FC236}">
                  <a16:creationId xmlns:a16="http://schemas.microsoft.com/office/drawing/2014/main" id="{7C82F275-615D-9690-43AC-8C0CE42C4971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65" name="Diagonal Stripe 64">
              <a:extLst>
                <a:ext uri="{FF2B5EF4-FFF2-40B4-BE49-F238E27FC236}">
                  <a16:creationId xmlns:a16="http://schemas.microsoft.com/office/drawing/2014/main" id="{DC1DB087-59B1-95E9-6AE5-35695524069D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66" name="Multiplication Sign 65">
            <a:extLst>
              <a:ext uri="{FF2B5EF4-FFF2-40B4-BE49-F238E27FC236}">
                <a16:creationId xmlns:a16="http://schemas.microsoft.com/office/drawing/2014/main" id="{8028EF35-EF98-481D-B173-2103D9D9B5CD}"/>
              </a:ext>
            </a:extLst>
          </p:cNvPr>
          <p:cNvSpPr>
            <a:spLocks noChangeAspect="1"/>
          </p:cNvSpPr>
          <p:nvPr/>
        </p:nvSpPr>
        <p:spPr>
          <a:xfrm>
            <a:off x="1399977" y="5970510"/>
            <a:ext cx="352331" cy="341429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15CC612-FDC6-9DC7-BBA0-8C7F4FB016D7}"/>
              </a:ext>
            </a:extLst>
          </p:cNvPr>
          <p:cNvSpPr/>
          <p:nvPr/>
        </p:nvSpPr>
        <p:spPr>
          <a:xfrm>
            <a:off x="0" y="0"/>
            <a:ext cx="3314700" cy="77724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6067E4D1-6896-B802-3D27-D9A80E98596D}"/>
              </a:ext>
            </a:extLst>
          </p:cNvPr>
          <p:cNvSpPr/>
          <p:nvPr/>
        </p:nvSpPr>
        <p:spPr>
          <a:xfrm>
            <a:off x="3314700" y="0"/>
            <a:ext cx="6739074" cy="77724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030DD67-795D-348B-9AD0-D4F86C602F9A}"/>
              </a:ext>
            </a:extLst>
          </p:cNvPr>
          <p:cNvSpPr txBox="1"/>
          <p:nvPr/>
        </p:nvSpPr>
        <p:spPr>
          <a:xfrm>
            <a:off x="-25669" y="3319652"/>
            <a:ext cx="251377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If </a:t>
            </a:r>
            <a:r>
              <a:rPr lang="en-US" sz="1484"/>
              <a:t>following rule 7</a:t>
            </a:r>
            <a:endParaRPr lang="en-US" sz="1484" dirty="0"/>
          </a:p>
        </p:txBody>
      </p:sp>
    </p:spTree>
    <p:extLst>
      <p:ext uri="{BB962C8B-B14F-4D97-AF65-F5344CB8AC3E}">
        <p14:creationId xmlns:p14="http://schemas.microsoft.com/office/powerpoint/2010/main" val="1085552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0688A61-7BB8-4B2F-AB47-B0F4E9B8E9A2}"/>
              </a:ext>
            </a:extLst>
          </p:cNvPr>
          <p:cNvGrpSpPr/>
          <p:nvPr/>
        </p:nvGrpSpPr>
        <p:grpSpPr>
          <a:xfrm>
            <a:off x="1380231" y="1363876"/>
            <a:ext cx="3355819" cy="6251780"/>
            <a:chOff x="1380231" y="1363875"/>
            <a:chExt cx="3355819" cy="625178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A67FC88-61FF-4B17-879D-26E8253E9CB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7280785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24FB24-8EE1-4C01-9D05-211E1BB9084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6884889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1: 2 Blocks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5A80FC5-899B-46ED-AAE5-EEAD15F2128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6205656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F1BCA48-48A9-4AB4-91E6-FD9C41CFDA4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5809757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2: 4 Blocks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6243B8-DAEE-465F-80CA-CCD3085131C8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5648625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8274A7B-FFB0-4050-90DC-6ED9574FBEE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5252728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3: 2 Blocks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D3330B1-C9F4-48E8-A674-1FA68318CA4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429491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2370518-417B-4141-BD0E-68618831428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3899023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4: 6 Blocks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67EC31E-87E0-4980-B6CC-2FB283D8572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373788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E12F5F9-656F-4A98-9052-E6CB969F9E1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3341991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5: 2 Blocks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105ACEE-F7E1-4657-A6EF-002D19C6B02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308714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C34905A-82C2-474F-99CF-6BE24C95D19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2691251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6: 4 Blocks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559CCBC-DC2F-4D6C-B360-C3E3DB87F86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1759772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185877D-BF11-4A69-BA66-B88EF27A7FF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1363875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7: 8 Blocks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93061C-A961-415A-8A9B-0FEF45770F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366" y="6947126"/>
              <a:ext cx="668530" cy="668529"/>
            </a:xfrm>
            <a:prstGeom prst="ellipse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EE031A6-6CEB-4E82-AB7C-2840A2C575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365" y="5252728"/>
              <a:ext cx="668530" cy="668529"/>
            </a:xfrm>
            <a:prstGeom prst="ellipse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1B78C28-F24B-4812-B949-EE044D88EF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364" y="2691251"/>
              <a:ext cx="668530" cy="668529"/>
            </a:xfrm>
            <a:prstGeom prst="ellipse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20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671B7E44-86B1-4475-BA78-72825B8181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362" y="1425508"/>
              <a:ext cx="668530" cy="668529"/>
            </a:xfrm>
            <a:prstGeom prst="ellipse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28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3AA737A-3AE1-405D-A192-7D85D9CB6226}"/>
                </a:ext>
              </a:extLst>
            </p:cNvPr>
            <p:cNvSpPr txBox="1">
              <a:spLocks noChangeAspect="1"/>
            </p:cNvSpPr>
            <p:nvPr/>
          </p:nvSpPr>
          <p:spPr>
            <a:xfrm rot="16200000">
              <a:off x="3681979" y="4136122"/>
              <a:ext cx="1738809" cy="369332"/>
            </a:xfrm>
            <a:prstGeom prst="rect">
              <a:avLst/>
            </a:prstGeom>
            <a:ln>
              <a:solidFill>
                <a:srgbClr val="0070C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Magic Numbers!</a:t>
              </a:r>
            </a:p>
          </p:txBody>
        </p:sp>
        <p:cxnSp>
          <p:nvCxnSpPr>
            <p:cNvPr id="67" name="Connector: Elbow 66">
              <a:extLst>
                <a:ext uri="{FF2B5EF4-FFF2-40B4-BE49-F238E27FC236}">
                  <a16:creationId xmlns:a16="http://schemas.microsoft.com/office/drawing/2014/main" id="{70965987-DEEE-472F-9924-CB910A078079}"/>
                </a:ext>
              </a:extLst>
            </p:cNvPr>
            <p:cNvCxnSpPr>
              <a:cxnSpLocks noChangeAspect="1"/>
              <a:stCxn id="66" idx="3"/>
              <a:endCxn id="65" idx="6"/>
            </p:cNvCxnSpPr>
            <p:nvPr/>
          </p:nvCxnSpPr>
          <p:spPr>
            <a:xfrm rot="16200000" flipV="1">
              <a:off x="3456333" y="2356333"/>
              <a:ext cx="1691611" cy="498492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Connector: Elbow 67">
              <a:extLst>
                <a:ext uri="{FF2B5EF4-FFF2-40B4-BE49-F238E27FC236}">
                  <a16:creationId xmlns:a16="http://schemas.microsoft.com/office/drawing/2014/main" id="{0AA85F71-B916-451E-9B0A-9A36FE9B5674}"/>
                </a:ext>
              </a:extLst>
            </p:cNvPr>
            <p:cNvCxnSpPr>
              <a:cxnSpLocks noChangeAspect="1"/>
              <a:stCxn id="66" idx="3"/>
              <a:endCxn id="64" idx="6"/>
            </p:cNvCxnSpPr>
            <p:nvPr/>
          </p:nvCxnSpPr>
          <p:spPr>
            <a:xfrm rot="16200000" flipV="1">
              <a:off x="4089205" y="2989205"/>
              <a:ext cx="425868" cy="498490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61275BA7-12E9-428E-8A58-85F1342C8C67}"/>
                </a:ext>
              </a:extLst>
            </p:cNvPr>
            <p:cNvCxnSpPr>
              <a:cxnSpLocks noChangeAspect="1"/>
              <a:stCxn id="66" idx="1"/>
              <a:endCxn id="63" idx="6"/>
            </p:cNvCxnSpPr>
            <p:nvPr/>
          </p:nvCxnSpPr>
          <p:spPr>
            <a:xfrm rot="5400000">
              <a:off x="4103740" y="5139349"/>
              <a:ext cx="396800" cy="498489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0" name="Connector: Elbow 69">
              <a:extLst>
                <a:ext uri="{FF2B5EF4-FFF2-40B4-BE49-F238E27FC236}">
                  <a16:creationId xmlns:a16="http://schemas.microsoft.com/office/drawing/2014/main" id="{09D10BDF-DAB8-4929-9FEB-56ECDF3B9E02}"/>
                </a:ext>
              </a:extLst>
            </p:cNvPr>
            <p:cNvCxnSpPr>
              <a:cxnSpLocks noChangeAspect="1"/>
              <a:stCxn id="66" idx="1"/>
              <a:endCxn id="62" idx="6"/>
            </p:cNvCxnSpPr>
            <p:nvPr/>
          </p:nvCxnSpPr>
          <p:spPr>
            <a:xfrm rot="5400000">
              <a:off x="3256541" y="5986548"/>
              <a:ext cx="2091198" cy="498488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BCF72C7-BE1B-46B2-9A66-4CABB5A1ED88}"/>
              </a:ext>
            </a:extLst>
          </p:cNvPr>
          <p:cNvGrpSpPr/>
          <p:nvPr/>
        </p:nvGrpSpPr>
        <p:grpSpPr>
          <a:xfrm>
            <a:off x="5507015" y="1363876"/>
            <a:ext cx="3355819" cy="6251780"/>
            <a:chOff x="5507017" y="1363875"/>
            <a:chExt cx="3355819" cy="6251780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7F76FD9-781D-4221-9323-28E5BD23AD19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7280785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E483F2F-9BE2-4A30-8D8A-2CE4A41F9FC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6884889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1: 2 Blocks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2C067A1-E794-458D-A39A-285FA6AFB1C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6205656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8F5BF0C-E300-4276-96AB-5B66530D571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5809757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2: 4 Blocks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4DADF4D-F1F8-4D0E-9BF3-A1C01F8AD43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5648625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A8F0721-C1CE-41BD-9456-BC6689161D4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5252728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3: 2 Blocks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0A7F0DE-FA32-4CCC-B3AD-A4DB1B26AEF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429491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2C6F158-2A13-40D8-A777-84FB121DA01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3899023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4: 6 Blocks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96C1C01-5973-4B78-972A-93CDD4FF2663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373788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36B57E4-DF5E-4099-8546-04130BA8636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3341991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5: 2 Blocks</a:t>
              </a: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64423A5-9931-428B-BB00-B0FBECC25ABF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308714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99690F4-E5FD-4B77-84DB-17A3B425752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2691251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6: 4 Blocks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A109305-CE4A-4ADD-871F-0757B05990D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1759772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01BB1EC-F0AF-4C29-9ABE-46DD43C4E14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1363875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7: 8 Blocks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C6AB58D-15D4-4608-A60E-4F4F225AFB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1152" y="6947126"/>
              <a:ext cx="668530" cy="6685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EED52CC-FC28-48EE-B5FF-F22FF672D2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1151" y="5252728"/>
              <a:ext cx="668530" cy="6685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E759720-42AA-4ACB-A3A2-FE138C325E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1150" y="2691251"/>
              <a:ext cx="668530" cy="6685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20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C39FC0B-9EF3-440E-A69D-F63102A494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1148" y="1425508"/>
              <a:ext cx="668530" cy="6685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28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A65CE4E-A243-4620-8F33-CFABF761FA9B}"/>
                </a:ext>
              </a:extLst>
            </p:cNvPr>
            <p:cNvSpPr txBox="1">
              <a:spLocks noChangeAspect="1"/>
            </p:cNvSpPr>
            <p:nvPr/>
          </p:nvSpPr>
          <p:spPr>
            <a:xfrm rot="16200000">
              <a:off x="7808765" y="4136122"/>
              <a:ext cx="1738809" cy="36933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Magic Numbers!</a:t>
              </a:r>
            </a:p>
          </p:txBody>
        </p: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5B5101A0-6337-47CD-9CBD-12E2E145C65D}"/>
                </a:ext>
              </a:extLst>
            </p:cNvPr>
            <p:cNvCxnSpPr>
              <a:cxnSpLocks noChangeAspect="1"/>
              <a:stCxn id="90" idx="3"/>
              <a:endCxn id="89" idx="6"/>
            </p:cNvCxnSpPr>
            <p:nvPr/>
          </p:nvCxnSpPr>
          <p:spPr>
            <a:xfrm rot="16200000" flipV="1">
              <a:off x="7583119" y="2356333"/>
              <a:ext cx="1691611" cy="498492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2" name="Connector: Elbow 91">
              <a:extLst>
                <a:ext uri="{FF2B5EF4-FFF2-40B4-BE49-F238E27FC236}">
                  <a16:creationId xmlns:a16="http://schemas.microsoft.com/office/drawing/2014/main" id="{563DB928-65AE-4D30-B561-F2EFED8ADD31}"/>
                </a:ext>
              </a:extLst>
            </p:cNvPr>
            <p:cNvCxnSpPr>
              <a:cxnSpLocks noChangeAspect="1"/>
              <a:stCxn id="90" idx="3"/>
              <a:endCxn id="88" idx="6"/>
            </p:cNvCxnSpPr>
            <p:nvPr/>
          </p:nvCxnSpPr>
          <p:spPr>
            <a:xfrm rot="16200000" flipV="1">
              <a:off x="8215991" y="2989205"/>
              <a:ext cx="425868" cy="498490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6D238FD9-DE42-45C4-97C0-539A138E47D0}"/>
                </a:ext>
              </a:extLst>
            </p:cNvPr>
            <p:cNvCxnSpPr>
              <a:cxnSpLocks noChangeAspect="1"/>
              <a:stCxn id="90" idx="1"/>
              <a:endCxn id="87" idx="6"/>
            </p:cNvCxnSpPr>
            <p:nvPr/>
          </p:nvCxnSpPr>
          <p:spPr>
            <a:xfrm rot="5400000">
              <a:off x="8230526" y="5139349"/>
              <a:ext cx="396800" cy="498489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4" name="Connector: Elbow 93">
              <a:extLst>
                <a:ext uri="{FF2B5EF4-FFF2-40B4-BE49-F238E27FC236}">
                  <a16:creationId xmlns:a16="http://schemas.microsoft.com/office/drawing/2014/main" id="{739102E1-2C84-42FA-95F2-5D3B1B8CCAD1}"/>
                </a:ext>
              </a:extLst>
            </p:cNvPr>
            <p:cNvCxnSpPr>
              <a:cxnSpLocks noChangeAspect="1"/>
              <a:stCxn id="90" idx="1"/>
              <a:endCxn id="86" idx="6"/>
            </p:cNvCxnSpPr>
            <p:nvPr/>
          </p:nvCxnSpPr>
          <p:spPr>
            <a:xfrm rot="5400000">
              <a:off x="7383327" y="5986548"/>
              <a:ext cx="2091198" cy="498488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B945FF58-F6BA-4152-B3EE-A37762AC5103}"/>
              </a:ext>
            </a:extLst>
          </p:cNvPr>
          <p:cNvSpPr txBox="1">
            <a:spLocks noChangeAspect="1"/>
          </p:cNvSpPr>
          <p:nvPr/>
        </p:nvSpPr>
        <p:spPr>
          <a:xfrm>
            <a:off x="1859118" y="499977"/>
            <a:ext cx="2534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Neutron number tracker: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6838D59-BE5E-45F8-A11D-06A0586B8D2B}"/>
              </a:ext>
            </a:extLst>
          </p:cNvPr>
          <p:cNvSpPr txBox="1">
            <a:spLocks noChangeAspect="1"/>
          </p:cNvSpPr>
          <p:nvPr/>
        </p:nvSpPr>
        <p:spPr>
          <a:xfrm>
            <a:off x="6059963" y="499977"/>
            <a:ext cx="2386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Proton number tracker:</a:t>
            </a:r>
          </a:p>
        </p:txBody>
      </p:sp>
    </p:spTree>
    <p:extLst>
      <p:ext uri="{BB962C8B-B14F-4D97-AF65-F5344CB8AC3E}">
        <p14:creationId xmlns:p14="http://schemas.microsoft.com/office/powerpoint/2010/main" val="3383580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5E6671E4-491D-7EE3-B977-2A83EB9B0F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78413265"/>
                  </p:ext>
                </p:extLst>
              </p:nvPr>
            </p:nvGraphicFramePr>
            <p:xfrm>
              <a:off x="703062" y="473155"/>
              <a:ext cx="3909452" cy="419342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909452" cy="4193420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2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353157" ay="2379243" az="165068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4703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5E6671E4-491D-7EE3-B977-2A83EB9B0F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3062" y="473155"/>
                <a:ext cx="3909452" cy="41934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6752B2A8-0FB0-998C-3F78-396C0832C8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22360409"/>
                  </p:ext>
                </p:extLst>
              </p:nvPr>
            </p:nvGraphicFramePr>
            <p:xfrm>
              <a:off x="5183633" y="1740691"/>
              <a:ext cx="3569796" cy="362708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569796" cy="3627088"/>
                    </a:xfrm>
                    <a:prstGeom prst="rect">
                      <a:avLst/>
                    </a:prstGeom>
                  </am3d:spPr>
                  <am3d:camera>
                    <am3d:pos x="0" y="0" z="704451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7991" d="1000000"/>
                    <am3d:preTrans dx="3103410" dy="-11410058" dz="4594320"/>
                    <am3d:scale>
                      <am3d:sx n="1000000" d="1000000"/>
                      <am3d:sy n="1000000" d="1000000"/>
                      <am3d:sz n="1000000" d="1000000"/>
                    </am3d:scale>
                    <am3d:rot ax="2135201" ay="2247423" az="141108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4703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6752B2A8-0FB0-998C-3F78-396C0832C8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83633" y="1740691"/>
                <a:ext cx="3569796" cy="36270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B65A462B-37E1-1703-8D9E-D39B4FCB74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9359685"/>
                  </p:ext>
                </p:extLst>
              </p:nvPr>
            </p:nvGraphicFramePr>
            <p:xfrm>
              <a:off x="2327029" y="3380919"/>
              <a:ext cx="3555444" cy="420593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555444" cy="4205936"/>
                    </a:xfrm>
                    <a:prstGeom prst="rect">
                      <a:avLst/>
                    </a:prstGeom>
                  </am3d:spPr>
                  <am3d:camera>
                    <am3d:pos x="0" y="0" z="721798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57836" d="1000000"/>
                    <am3d:preTrans dx="0" dy="-12312241" dz="-1047342"/>
                    <am3d:scale>
                      <am3d:sx n="1000000" d="1000000"/>
                      <am3d:sy n="1000000" d="1000000"/>
                      <am3d:sz n="1000000" d="1000000"/>
                    </am3d:scale>
                    <am3d:rot ax="2769015" ay="2123375" az="186505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4703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B65A462B-37E1-1703-8D9E-D39B4FCB74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7029" y="3380919"/>
                <a:ext cx="3555444" cy="42059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6274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19919</TotalTime>
  <Words>2604</Words>
  <Application>Microsoft Office PowerPoint</Application>
  <PresentationFormat>Custom</PresentationFormat>
  <Paragraphs>279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Wylie</dc:creator>
  <cp:lastModifiedBy>Joshua Wylie</cp:lastModifiedBy>
  <cp:revision>111</cp:revision>
  <cp:lastPrinted>2023-08-08T14:56:00Z</cp:lastPrinted>
  <dcterms:created xsi:type="dcterms:W3CDTF">2022-04-19T23:58:16Z</dcterms:created>
  <dcterms:modified xsi:type="dcterms:W3CDTF">2023-11-02T13:01:08Z</dcterms:modified>
</cp:coreProperties>
</file>